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3"/>
  </p:notesMasterIdLst>
  <p:sldIdLst>
    <p:sldId id="370" r:id="rId2"/>
    <p:sldId id="324" r:id="rId3"/>
    <p:sldId id="349" r:id="rId4"/>
    <p:sldId id="369" r:id="rId5"/>
    <p:sldId id="366" r:id="rId6"/>
    <p:sldId id="358" r:id="rId7"/>
    <p:sldId id="364" r:id="rId8"/>
    <p:sldId id="347" r:id="rId9"/>
    <p:sldId id="341" r:id="rId10"/>
    <p:sldId id="342" r:id="rId11"/>
    <p:sldId id="343" r:id="rId12"/>
    <p:sldId id="344" r:id="rId13"/>
    <p:sldId id="345" r:id="rId14"/>
    <p:sldId id="339" r:id="rId15"/>
    <p:sldId id="353" r:id="rId16"/>
    <p:sldId id="354" r:id="rId17"/>
    <p:sldId id="365" r:id="rId18"/>
    <p:sldId id="355" r:id="rId19"/>
    <p:sldId id="367" r:id="rId20"/>
    <p:sldId id="359" r:id="rId21"/>
    <p:sldId id="313" r:id="rId22"/>
    <p:sldId id="314" r:id="rId23"/>
    <p:sldId id="315" r:id="rId24"/>
    <p:sldId id="316" r:id="rId25"/>
    <p:sldId id="317" r:id="rId26"/>
    <p:sldId id="319" r:id="rId27"/>
    <p:sldId id="320" r:id="rId28"/>
    <p:sldId id="321" r:id="rId29"/>
    <p:sldId id="368" r:id="rId30"/>
    <p:sldId id="362" r:id="rId31"/>
    <p:sldId id="361" r:id="rId32"/>
  </p:sldIdLst>
  <p:sldSz cx="9144000" cy="6858000" type="screen4x3"/>
  <p:notesSz cx="6794500" cy="9906000"/>
  <p:defaultTextStyle>
    <a:defPPr>
      <a:defRPr lang="fr-FR"/>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99"/>
    <a:srgbClr val="FFFF00"/>
    <a:srgbClr val="FF6600"/>
    <a:srgbClr val="ED7E00"/>
    <a:srgbClr val="6699FF"/>
    <a:srgbClr val="00CCFF"/>
    <a:srgbClr val="00CC00"/>
    <a:srgbClr val="96969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Style moyen 2 - Accentuation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788" autoAdjust="0"/>
    <p:restoredTop sz="89189" autoAdjust="0"/>
  </p:normalViewPr>
  <p:slideViewPr>
    <p:cSldViewPr>
      <p:cViewPr varScale="1">
        <p:scale>
          <a:sx n="51" d="100"/>
          <a:sy n="51" d="100"/>
        </p:scale>
        <p:origin x="1176" y="38"/>
      </p:cViewPr>
      <p:guideLst>
        <p:guide orient="horz" pos="2160"/>
        <p:guide pos="2880"/>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1">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F2AD333-B969-4E20-83EE-D0741457BCF4}" type="doc">
      <dgm:prSet loTypeId="urn:microsoft.com/office/officeart/2005/8/layout/hChevron3" loCatId="process" qsTypeId="urn:microsoft.com/office/officeart/2005/8/quickstyle/simple1#1" qsCatId="simple" csTypeId="urn:microsoft.com/office/officeart/2005/8/colors/accent1_2#1" csCatId="accent1" phldr="1"/>
      <dgm:spPr/>
      <dgm:t>
        <a:bodyPr/>
        <a:lstStyle/>
        <a:p>
          <a:endParaRPr lang="fr-FR"/>
        </a:p>
      </dgm:t>
    </dgm:pt>
    <dgm:pt modelId="{62491017-EC7D-4260-BE18-2B0F5A93CB28}">
      <dgm:prSet custT="1"/>
      <dgm:spPr/>
      <dgm:t>
        <a:bodyPr/>
        <a:lstStyle/>
        <a:p>
          <a:pPr rtl="0"/>
          <a:r>
            <a:rPr lang="fr-FR" sz="1600" b="1" dirty="0"/>
            <a:t>Réalité objective</a:t>
          </a:r>
        </a:p>
      </dgm:t>
    </dgm:pt>
    <dgm:pt modelId="{D78270E6-FF9D-443C-B681-CC6118F91335}" type="parTrans" cxnId="{8C9E7318-19CB-4E2B-9BEB-5DBDBC0EEE26}">
      <dgm:prSet/>
      <dgm:spPr/>
      <dgm:t>
        <a:bodyPr/>
        <a:lstStyle/>
        <a:p>
          <a:endParaRPr lang="fr-FR"/>
        </a:p>
      </dgm:t>
    </dgm:pt>
    <dgm:pt modelId="{0E29DB5C-6962-4849-BE46-71366E1CFF3F}" type="sibTrans" cxnId="{8C9E7318-19CB-4E2B-9BEB-5DBDBC0EEE26}">
      <dgm:prSet/>
      <dgm:spPr/>
      <dgm:t>
        <a:bodyPr/>
        <a:lstStyle/>
        <a:p>
          <a:endParaRPr lang="fr-FR"/>
        </a:p>
      </dgm:t>
    </dgm:pt>
    <dgm:pt modelId="{14AC00A2-2195-42DB-AF4F-37E25A5156C9}">
      <dgm:prSet custT="1"/>
      <dgm:spPr/>
      <dgm:t>
        <a:bodyPr/>
        <a:lstStyle/>
        <a:p>
          <a:pPr rtl="0"/>
          <a:r>
            <a:rPr lang="fr-FR" sz="1600" b="1" dirty="0"/>
            <a:t>Filtres</a:t>
          </a:r>
        </a:p>
      </dgm:t>
    </dgm:pt>
    <dgm:pt modelId="{A904D5CA-610F-4311-A090-D9B5FEE88198}" type="parTrans" cxnId="{7210674F-D66A-43F0-A0DE-8EED7DD812E1}">
      <dgm:prSet/>
      <dgm:spPr/>
      <dgm:t>
        <a:bodyPr/>
        <a:lstStyle/>
        <a:p>
          <a:endParaRPr lang="fr-FR"/>
        </a:p>
      </dgm:t>
    </dgm:pt>
    <dgm:pt modelId="{68B44B4B-E091-4FB9-B9B6-B7DABCB7363F}" type="sibTrans" cxnId="{7210674F-D66A-43F0-A0DE-8EED7DD812E1}">
      <dgm:prSet/>
      <dgm:spPr/>
      <dgm:t>
        <a:bodyPr/>
        <a:lstStyle/>
        <a:p>
          <a:endParaRPr lang="fr-FR"/>
        </a:p>
      </dgm:t>
    </dgm:pt>
    <dgm:pt modelId="{6098B017-AACB-4C79-96FD-7EF12C332D59}">
      <dgm:prSet custT="1"/>
      <dgm:spPr/>
      <dgm:t>
        <a:bodyPr/>
        <a:lstStyle/>
        <a:p>
          <a:pPr rtl="0"/>
          <a:r>
            <a:rPr lang="fr-FR" sz="1600" b="1" dirty="0"/>
            <a:t>Perception</a:t>
          </a:r>
        </a:p>
      </dgm:t>
    </dgm:pt>
    <dgm:pt modelId="{2E281C1D-3280-40BA-93B4-FFD0DBCF28CB}" type="parTrans" cxnId="{73AC18F5-346F-4597-8930-B11164AE87BB}">
      <dgm:prSet/>
      <dgm:spPr/>
      <dgm:t>
        <a:bodyPr/>
        <a:lstStyle/>
        <a:p>
          <a:endParaRPr lang="fr-FR"/>
        </a:p>
      </dgm:t>
    </dgm:pt>
    <dgm:pt modelId="{E7522860-3038-4644-B26E-42033102CD36}" type="sibTrans" cxnId="{73AC18F5-346F-4597-8930-B11164AE87BB}">
      <dgm:prSet/>
      <dgm:spPr/>
      <dgm:t>
        <a:bodyPr/>
        <a:lstStyle/>
        <a:p>
          <a:endParaRPr lang="fr-FR"/>
        </a:p>
      </dgm:t>
    </dgm:pt>
    <dgm:pt modelId="{34A89638-4983-4488-89D5-EE26F4AD37E0}">
      <dgm:prSet custT="1"/>
      <dgm:spPr/>
      <dgm:t>
        <a:bodyPr/>
        <a:lstStyle/>
        <a:p>
          <a:pPr rtl="0"/>
          <a:r>
            <a:rPr lang="fr-FR" sz="1600" b="1" dirty="0"/>
            <a:t>Emotion</a:t>
          </a:r>
        </a:p>
      </dgm:t>
    </dgm:pt>
    <dgm:pt modelId="{2E796ADB-8FE9-44A5-9DEB-F44A180FE36F}" type="parTrans" cxnId="{9751D460-0CAF-4347-9FB0-C4DC6FFF1371}">
      <dgm:prSet/>
      <dgm:spPr/>
      <dgm:t>
        <a:bodyPr/>
        <a:lstStyle/>
        <a:p>
          <a:endParaRPr lang="fr-FR"/>
        </a:p>
      </dgm:t>
    </dgm:pt>
    <dgm:pt modelId="{F9C56E16-1FE8-46DA-A87B-2808CE25F13A}" type="sibTrans" cxnId="{9751D460-0CAF-4347-9FB0-C4DC6FFF1371}">
      <dgm:prSet/>
      <dgm:spPr/>
      <dgm:t>
        <a:bodyPr/>
        <a:lstStyle/>
        <a:p>
          <a:endParaRPr lang="fr-FR"/>
        </a:p>
      </dgm:t>
    </dgm:pt>
    <dgm:pt modelId="{94E0E8F3-4826-4F0F-92A1-58562740E672}">
      <dgm:prSet custT="1"/>
      <dgm:spPr/>
      <dgm:t>
        <a:bodyPr/>
        <a:lstStyle/>
        <a:p>
          <a:pPr rtl="0"/>
          <a:r>
            <a:rPr lang="fr-FR" sz="1600" b="1"/>
            <a:t>Réaction</a:t>
          </a:r>
          <a:endParaRPr lang="fr-FR" sz="1600" b="1" dirty="0"/>
        </a:p>
      </dgm:t>
    </dgm:pt>
    <dgm:pt modelId="{E01D84F3-9999-4AE5-8C69-1621CF4E2037}" type="parTrans" cxnId="{5BA6AA23-31B3-4F9C-B2FC-6009034F16EF}">
      <dgm:prSet/>
      <dgm:spPr/>
      <dgm:t>
        <a:bodyPr/>
        <a:lstStyle/>
        <a:p>
          <a:endParaRPr lang="fr-FR"/>
        </a:p>
      </dgm:t>
    </dgm:pt>
    <dgm:pt modelId="{68A0A3E6-42D8-4BCA-80E1-59EF4AFBDDFB}" type="sibTrans" cxnId="{5BA6AA23-31B3-4F9C-B2FC-6009034F16EF}">
      <dgm:prSet/>
      <dgm:spPr/>
      <dgm:t>
        <a:bodyPr/>
        <a:lstStyle/>
        <a:p>
          <a:endParaRPr lang="fr-FR"/>
        </a:p>
      </dgm:t>
    </dgm:pt>
    <dgm:pt modelId="{DB0EB17E-A42E-4A87-973B-FA1EBF180C34}" type="pres">
      <dgm:prSet presAssocID="{0F2AD333-B969-4E20-83EE-D0741457BCF4}" presName="Name0" presStyleCnt="0">
        <dgm:presLayoutVars>
          <dgm:dir/>
          <dgm:resizeHandles val="exact"/>
        </dgm:presLayoutVars>
      </dgm:prSet>
      <dgm:spPr/>
      <dgm:t>
        <a:bodyPr/>
        <a:lstStyle/>
        <a:p>
          <a:endParaRPr lang="fr-FR"/>
        </a:p>
      </dgm:t>
    </dgm:pt>
    <dgm:pt modelId="{B3F029D4-951F-4A9E-80E5-D2978687A827}" type="pres">
      <dgm:prSet presAssocID="{62491017-EC7D-4260-BE18-2B0F5A93CB28}" presName="parTxOnly" presStyleLbl="node1" presStyleIdx="0" presStyleCnt="5" custAng="20768232" custLinFactNeighborX="-57506" custLinFactNeighborY="-32398">
        <dgm:presLayoutVars>
          <dgm:bulletEnabled val="1"/>
        </dgm:presLayoutVars>
      </dgm:prSet>
      <dgm:spPr/>
      <dgm:t>
        <a:bodyPr/>
        <a:lstStyle/>
        <a:p>
          <a:endParaRPr lang="fr-FR"/>
        </a:p>
      </dgm:t>
    </dgm:pt>
    <dgm:pt modelId="{53F78131-8479-49CE-B03F-B4CFF7393F28}" type="pres">
      <dgm:prSet presAssocID="{0E29DB5C-6962-4849-BE46-71366E1CFF3F}" presName="parSpace" presStyleCnt="0"/>
      <dgm:spPr/>
    </dgm:pt>
    <dgm:pt modelId="{FEE9D81B-71B4-4F4C-859B-09D9557A1C30}" type="pres">
      <dgm:prSet presAssocID="{14AC00A2-2195-42DB-AF4F-37E25A5156C9}" presName="parTxOnly" presStyleLbl="node1" presStyleIdx="1" presStyleCnt="5" custAng="20768232">
        <dgm:presLayoutVars>
          <dgm:bulletEnabled val="1"/>
        </dgm:presLayoutVars>
      </dgm:prSet>
      <dgm:spPr/>
      <dgm:t>
        <a:bodyPr/>
        <a:lstStyle/>
        <a:p>
          <a:endParaRPr lang="fr-FR"/>
        </a:p>
      </dgm:t>
    </dgm:pt>
    <dgm:pt modelId="{41E79B65-0E53-473E-90B6-00F8C7497C89}" type="pres">
      <dgm:prSet presAssocID="{68B44B4B-E091-4FB9-B9B6-B7DABCB7363F}" presName="parSpace" presStyleCnt="0"/>
      <dgm:spPr/>
    </dgm:pt>
    <dgm:pt modelId="{EA8D45B2-7000-49F0-85F4-0E5A2CF5959D}" type="pres">
      <dgm:prSet presAssocID="{6098B017-AACB-4C79-96FD-7EF12C332D59}" presName="parTxOnly" presStyleLbl="node1" presStyleIdx="2" presStyleCnt="5" custAng="20768232" custLinFactNeighborX="-30574" custLinFactNeighborY="41530">
        <dgm:presLayoutVars>
          <dgm:bulletEnabled val="1"/>
        </dgm:presLayoutVars>
      </dgm:prSet>
      <dgm:spPr/>
      <dgm:t>
        <a:bodyPr/>
        <a:lstStyle/>
        <a:p>
          <a:endParaRPr lang="fr-FR"/>
        </a:p>
      </dgm:t>
    </dgm:pt>
    <dgm:pt modelId="{018B66E0-F1A8-4DC9-8EE8-18BD9A1B3FA2}" type="pres">
      <dgm:prSet presAssocID="{E7522860-3038-4644-B26E-42033102CD36}" presName="parSpace" presStyleCnt="0"/>
      <dgm:spPr/>
    </dgm:pt>
    <dgm:pt modelId="{D7E22E39-EC3E-4ACC-B0F1-88F676248C44}" type="pres">
      <dgm:prSet presAssocID="{34A89638-4983-4488-89D5-EE26F4AD37E0}" presName="parTxOnly" presStyleLbl="node1" presStyleIdx="3" presStyleCnt="5" custAng="20768232" custLinFactNeighborX="-37700" custLinFactNeighborY="87734">
        <dgm:presLayoutVars>
          <dgm:bulletEnabled val="1"/>
        </dgm:presLayoutVars>
      </dgm:prSet>
      <dgm:spPr/>
      <dgm:t>
        <a:bodyPr/>
        <a:lstStyle/>
        <a:p>
          <a:endParaRPr lang="fr-FR"/>
        </a:p>
      </dgm:t>
    </dgm:pt>
    <dgm:pt modelId="{592A4780-D8C0-4B61-93C1-6D11BA70B9BB}" type="pres">
      <dgm:prSet presAssocID="{F9C56E16-1FE8-46DA-A87B-2808CE25F13A}" presName="parSpace" presStyleCnt="0"/>
      <dgm:spPr/>
    </dgm:pt>
    <dgm:pt modelId="{DF692932-62DD-424B-9CF7-85034600700F}" type="pres">
      <dgm:prSet presAssocID="{94E0E8F3-4826-4F0F-92A1-58562740E672}" presName="parTxOnly" presStyleLbl="node1" presStyleIdx="4" presStyleCnt="5" custAng="20768232" custLinFactY="15457" custLinFactNeighborX="5866" custLinFactNeighborY="100000">
        <dgm:presLayoutVars>
          <dgm:bulletEnabled val="1"/>
        </dgm:presLayoutVars>
      </dgm:prSet>
      <dgm:spPr/>
      <dgm:t>
        <a:bodyPr/>
        <a:lstStyle/>
        <a:p>
          <a:endParaRPr lang="fr-FR"/>
        </a:p>
      </dgm:t>
    </dgm:pt>
  </dgm:ptLst>
  <dgm:cxnLst>
    <dgm:cxn modelId="{D4E7E3FF-5195-4A27-B8AE-67FB2C7398E2}" type="presOf" srcId="{34A89638-4983-4488-89D5-EE26F4AD37E0}" destId="{D7E22E39-EC3E-4ACC-B0F1-88F676248C44}" srcOrd="0" destOrd="0" presId="urn:microsoft.com/office/officeart/2005/8/layout/hChevron3"/>
    <dgm:cxn modelId="{CDBB9CD5-C2E7-4F00-94F1-5130C096FDA3}" type="presOf" srcId="{62491017-EC7D-4260-BE18-2B0F5A93CB28}" destId="{B3F029D4-951F-4A9E-80E5-D2978687A827}" srcOrd="0" destOrd="0" presId="urn:microsoft.com/office/officeart/2005/8/layout/hChevron3"/>
    <dgm:cxn modelId="{3AC180CC-E245-47D4-ADAE-3F046E9FF9C1}" type="presOf" srcId="{94E0E8F3-4826-4F0F-92A1-58562740E672}" destId="{DF692932-62DD-424B-9CF7-85034600700F}" srcOrd="0" destOrd="0" presId="urn:microsoft.com/office/officeart/2005/8/layout/hChevron3"/>
    <dgm:cxn modelId="{13DBF25C-4BAB-4DE9-8961-E9700B892699}" type="presOf" srcId="{14AC00A2-2195-42DB-AF4F-37E25A5156C9}" destId="{FEE9D81B-71B4-4F4C-859B-09D9557A1C30}" srcOrd="0" destOrd="0" presId="urn:microsoft.com/office/officeart/2005/8/layout/hChevron3"/>
    <dgm:cxn modelId="{7210674F-D66A-43F0-A0DE-8EED7DD812E1}" srcId="{0F2AD333-B969-4E20-83EE-D0741457BCF4}" destId="{14AC00A2-2195-42DB-AF4F-37E25A5156C9}" srcOrd="1" destOrd="0" parTransId="{A904D5CA-610F-4311-A090-D9B5FEE88198}" sibTransId="{68B44B4B-E091-4FB9-B9B6-B7DABCB7363F}"/>
    <dgm:cxn modelId="{9751D460-0CAF-4347-9FB0-C4DC6FFF1371}" srcId="{0F2AD333-B969-4E20-83EE-D0741457BCF4}" destId="{34A89638-4983-4488-89D5-EE26F4AD37E0}" srcOrd="3" destOrd="0" parTransId="{2E796ADB-8FE9-44A5-9DEB-F44A180FE36F}" sibTransId="{F9C56E16-1FE8-46DA-A87B-2808CE25F13A}"/>
    <dgm:cxn modelId="{C12D4468-5D01-469E-966A-9164AA3D5A33}" type="presOf" srcId="{0F2AD333-B969-4E20-83EE-D0741457BCF4}" destId="{DB0EB17E-A42E-4A87-973B-FA1EBF180C34}" srcOrd="0" destOrd="0" presId="urn:microsoft.com/office/officeart/2005/8/layout/hChevron3"/>
    <dgm:cxn modelId="{5BA6AA23-31B3-4F9C-B2FC-6009034F16EF}" srcId="{0F2AD333-B969-4E20-83EE-D0741457BCF4}" destId="{94E0E8F3-4826-4F0F-92A1-58562740E672}" srcOrd="4" destOrd="0" parTransId="{E01D84F3-9999-4AE5-8C69-1621CF4E2037}" sibTransId="{68A0A3E6-42D8-4BCA-80E1-59EF4AFBDDFB}"/>
    <dgm:cxn modelId="{8C9E7318-19CB-4E2B-9BEB-5DBDBC0EEE26}" srcId="{0F2AD333-B969-4E20-83EE-D0741457BCF4}" destId="{62491017-EC7D-4260-BE18-2B0F5A93CB28}" srcOrd="0" destOrd="0" parTransId="{D78270E6-FF9D-443C-B681-CC6118F91335}" sibTransId="{0E29DB5C-6962-4849-BE46-71366E1CFF3F}"/>
    <dgm:cxn modelId="{E8160298-9463-4549-B903-7BDB2A7DBD88}" type="presOf" srcId="{6098B017-AACB-4C79-96FD-7EF12C332D59}" destId="{EA8D45B2-7000-49F0-85F4-0E5A2CF5959D}" srcOrd="0" destOrd="0" presId="urn:microsoft.com/office/officeart/2005/8/layout/hChevron3"/>
    <dgm:cxn modelId="{73AC18F5-346F-4597-8930-B11164AE87BB}" srcId="{0F2AD333-B969-4E20-83EE-D0741457BCF4}" destId="{6098B017-AACB-4C79-96FD-7EF12C332D59}" srcOrd="2" destOrd="0" parTransId="{2E281C1D-3280-40BA-93B4-FFD0DBCF28CB}" sibTransId="{E7522860-3038-4644-B26E-42033102CD36}"/>
    <dgm:cxn modelId="{BBB89DEE-E274-415A-B757-E882CB427EB8}" type="presParOf" srcId="{DB0EB17E-A42E-4A87-973B-FA1EBF180C34}" destId="{B3F029D4-951F-4A9E-80E5-D2978687A827}" srcOrd="0" destOrd="0" presId="urn:microsoft.com/office/officeart/2005/8/layout/hChevron3"/>
    <dgm:cxn modelId="{AE08246A-082F-46E9-9EAB-B1AE8011D891}" type="presParOf" srcId="{DB0EB17E-A42E-4A87-973B-FA1EBF180C34}" destId="{53F78131-8479-49CE-B03F-B4CFF7393F28}" srcOrd="1" destOrd="0" presId="urn:microsoft.com/office/officeart/2005/8/layout/hChevron3"/>
    <dgm:cxn modelId="{F1F7DAA2-C5D5-43AD-8EDD-C5039949D44C}" type="presParOf" srcId="{DB0EB17E-A42E-4A87-973B-FA1EBF180C34}" destId="{FEE9D81B-71B4-4F4C-859B-09D9557A1C30}" srcOrd="2" destOrd="0" presId="urn:microsoft.com/office/officeart/2005/8/layout/hChevron3"/>
    <dgm:cxn modelId="{CF1FD3C7-FD8C-4F76-9D35-9E13EC2882A9}" type="presParOf" srcId="{DB0EB17E-A42E-4A87-973B-FA1EBF180C34}" destId="{41E79B65-0E53-473E-90B6-00F8C7497C89}" srcOrd="3" destOrd="0" presId="urn:microsoft.com/office/officeart/2005/8/layout/hChevron3"/>
    <dgm:cxn modelId="{51EE08E8-4391-47BC-9CC0-5D885331DF83}" type="presParOf" srcId="{DB0EB17E-A42E-4A87-973B-FA1EBF180C34}" destId="{EA8D45B2-7000-49F0-85F4-0E5A2CF5959D}" srcOrd="4" destOrd="0" presId="urn:microsoft.com/office/officeart/2005/8/layout/hChevron3"/>
    <dgm:cxn modelId="{CD8A9F9A-F7DE-42BC-A294-C35FEE96BD77}" type="presParOf" srcId="{DB0EB17E-A42E-4A87-973B-FA1EBF180C34}" destId="{018B66E0-F1A8-4DC9-8EE8-18BD9A1B3FA2}" srcOrd="5" destOrd="0" presId="urn:microsoft.com/office/officeart/2005/8/layout/hChevron3"/>
    <dgm:cxn modelId="{CE1EB718-7826-441E-9800-F2DCB1A33321}" type="presParOf" srcId="{DB0EB17E-A42E-4A87-973B-FA1EBF180C34}" destId="{D7E22E39-EC3E-4ACC-B0F1-88F676248C44}" srcOrd="6" destOrd="0" presId="urn:microsoft.com/office/officeart/2005/8/layout/hChevron3"/>
    <dgm:cxn modelId="{315BABB9-9C8C-489F-9307-42F2C5B977D1}" type="presParOf" srcId="{DB0EB17E-A42E-4A87-973B-FA1EBF180C34}" destId="{592A4780-D8C0-4B61-93C1-6D11BA70B9BB}" srcOrd="7" destOrd="0" presId="urn:microsoft.com/office/officeart/2005/8/layout/hChevron3"/>
    <dgm:cxn modelId="{5B2F628F-F726-4B7E-931D-B61B32A825BB}" type="presParOf" srcId="{DB0EB17E-A42E-4A87-973B-FA1EBF180C34}" destId="{DF692932-62DD-424B-9CF7-85034600700F}" srcOrd="8"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4CFBD5E-3E01-459D-951F-4DCAA426FB48}" type="doc">
      <dgm:prSet loTypeId="urn:microsoft.com/office/officeart/2005/8/layout/arrow2" loCatId="process" qsTypeId="urn:microsoft.com/office/officeart/2005/8/quickstyle/simple1#2" qsCatId="simple" csTypeId="urn:microsoft.com/office/officeart/2005/8/colors/accent1_2#2" csCatId="accent1" phldr="1"/>
      <dgm:spPr/>
    </dgm:pt>
    <dgm:pt modelId="{33F00C31-14ED-4E31-A3F9-F7B9093F0128}">
      <dgm:prSet phldrT="[Texte]" custT="1"/>
      <dgm:spPr/>
      <dgm:t>
        <a:bodyPr/>
        <a:lstStyle/>
        <a:p>
          <a:endParaRPr lang="fr-FR" sz="1200" dirty="0">
            <a:solidFill>
              <a:schemeClr val="accent4"/>
            </a:solidFill>
          </a:endParaRPr>
        </a:p>
        <a:p>
          <a:r>
            <a:rPr lang="fr-FR" sz="1400" b="1" dirty="0">
              <a:solidFill>
                <a:schemeClr val="accent4"/>
              </a:solidFill>
            </a:rPr>
            <a:t>Divergence </a:t>
          </a:r>
        </a:p>
        <a:p>
          <a:r>
            <a:rPr lang="fr-FR" sz="1200" dirty="0">
              <a:solidFill>
                <a:schemeClr val="accent4"/>
              </a:solidFill>
            </a:rPr>
            <a:t>- </a:t>
          </a:r>
          <a:r>
            <a:rPr lang="fr-FR" sz="1400" dirty="0">
              <a:solidFill>
                <a:schemeClr val="accent4"/>
              </a:solidFill>
            </a:rPr>
            <a:t>Personnelle</a:t>
          </a:r>
        </a:p>
        <a:p>
          <a:r>
            <a:rPr lang="fr-FR" sz="1400" dirty="0">
              <a:solidFill>
                <a:schemeClr val="accent4"/>
              </a:solidFill>
            </a:rPr>
            <a:t>- Stratégique</a:t>
          </a:r>
        </a:p>
        <a:p>
          <a:endParaRPr lang="fr-FR" sz="1200" dirty="0">
            <a:solidFill>
              <a:schemeClr val="accent4"/>
            </a:solidFill>
          </a:endParaRPr>
        </a:p>
      </dgm:t>
    </dgm:pt>
    <dgm:pt modelId="{EDCFC28F-BDB7-4E04-9286-F4AB3E0D2A49}" type="parTrans" cxnId="{A47E49CB-7B18-4EAF-BF15-6D36503A0106}">
      <dgm:prSet/>
      <dgm:spPr/>
      <dgm:t>
        <a:bodyPr/>
        <a:lstStyle/>
        <a:p>
          <a:endParaRPr lang="fr-FR"/>
        </a:p>
      </dgm:t>
    </dgm:pt>
    <dgm:pt modelId="{7F9EDBA6-2030-4894-953F-5AE5D19C920A}" type="sibTrans" cxnId="{A47E49CB-7B18-4EAF-BF15-6D36503A0106}">
      <dgm:prSet/>
      <dgm:spPr/>
      <dgm:t>
        <a:bodyPr/>
        <a:lstStyle/>
        <a:p>
          <a:endParaRPr lang="fr-FR"/>
        </a:p>
      </dgm:t>
    </dgm:pt>
    <dgm:pt modelId="{7F313924-6CAD-4249-BD0E-8EACB789B66B}">
      <dgm:prSet phldrT="[Texte]"/>
      <dgm:spPr/>
      <dgm:t>
        <a:bodyPr/>
        <a:lstStyle/>
        <a:p>
          <a:endParaRPr lang="fr-FR"/>
        </a:p>
      </dgm:t>
    </dgm:pt>
    <dgm:pt modelId="{F4EA99C2-09BA-4156-8605-299424145DCF}" type="parTrans" cxnId="{03159213-BFC1-4AF9-80BB-6787B8731BDF}">
      <dgm:prSet/>
      <dgm:spPr/>
      <dgm:t>
        <a:bodyPr/>
        <a:lstStyle/>
        <a:p>
          <a:endParaRPr lang="fr-FR"/>
        </a:p>
      </dgm:t>
    </dgm:pt>
    <dgm:pt modelId="{154CD79C-3702-4CD3-BD11-E56B688B6033}" type="sibTrans" cxnId="{03159213-BFC1-4AF9-80BB-6787B8731BDF}">
      <dgm:prSet/>
      <dgm:spPr/>
      <dgm:t>
        <a:bodyPr/>
        <a:lstStyle/>
        <a:p>
          <a:endParaRPr lang="fr-FR"/>
        </a:p>
      </dgm:t>
    </dgm:pt>
    <dgm:pt modelId="{E4A9A4A3-B7F6-4CD7-A27D-193BB3F171B0}">
      <dgm:prSet phldrT="[Texte]" phldr="1"/>
      <dgm:spPr/>
      <dgm:t>
        <a:bodyPr/>
        <a:lstStyle/>
        <a:p>
          <a:endParaRPr lang="fr-FR"/>
        </a:p>
      </dgm:t>
    </dgm:pt>
    <dgm:pt modelId="{087877E6-372B-4123-98F2-379B365C956D}" type="parTrans" cxnId="{9A33D55D-838B-4EDC-B411-52FABA50914B}">
      <dgm:prSet/>
      <dgm:spPr/>
      <dgm:t>
        <a:bodyPr/>
        <a:lstStyle/>
        <a:p>
          <a:endParaRPr lang="fr-FR"/>
        </a:p>
      </dgm:t>
    </dgm:pt>
    <dgm:pt modelId="{5143F4DB-7E89-4CA8-9BD8-8A152DD00B3F}" type="sibTrans" cxnId="{9A33D55D-838B-4EDC-B411-52FABA50914B}">
      <dgm:prSet/>
      <dgm:spPr/>
      <dgm:t>
        <a:bodyPr/>
        <a:lstStyle/>
        <a:p>
          <a:endParaRPr lang="fr-FR"/>
        </a:p>
      </dgm:t>
    </dgm:pt>
    <dgm:pt modelId="{10601040-C0AB-4070-9DA0-DD084A3A85FA}">
      <dgm:prSet phldrT="[Texte]" custT="1"/>
      <dgm:spPr/>
      <dgm:t>
        <a:bodyPr/>
        <a:lstStyle/>
        <a:p>
          <a:endParaRPr lang="fr-FR" sz="1600" dirty="0"/>
        </a:p>
        <a:p>
          <a:endParaRPr lang="fr-FR" sz="1600" b="1" dirty="0"/>
        </a:p>
        <a:p>
          <a:r>
            <a:rPr lang="fr-FR" sz="1600" b="1" dirty="0">
              <a:solidFill>
                <a:schemeClr val="accent4"/>
              </a:solidFill>
            </a:rPr>
            <a:t>Opposition</a:t>
          </a:r>
        </a:p>
        <a:p>
          <a:r>
            <a:rPr lang="fr-FR" sz="1400" dirty="0">
              <a:solidFill>
                <a:schemeClr val="accent4"/>
              </a:solidFill>
            </a:rPr>
            <a:t>- Bilatérale</a:t>
          </a:r>
        </a:p>
        <a:p>
          <a:r>
            <a:rPr lang="fr-FR" sz="1400" dirty="0">
              <a:solidFill>
                <a:schemeClr val="accent4"/>
              </a:solidFill>
            </a:rPr>
            <a:t>- 360°</a:t>
          </a:r>
        </a:p>
      </dgm:t>
    </dgm:pt>
    <dgm:pt modelId="{8BF2DF69-02BF-467E-9A6E-CF03B47160E8}" type="parTrans" cxnId="{475812B0-9C3C-47A4-B9A2-F422C6F40CCA}">
      <dgm:prSet/>
      <dgm:spPr/>
      <dgm:t>
        <a:bodyPr/>
        <a:lstStyle/>
        <a:p>
          <a:endParaRPr lang="fr-FR"/>
        </a:p>
      </dgm:t>
    </dgm:pt>
    <dgm:pt modelId="{19C54F6A-F26D-4D51-928B-67330D3AAC41}" type="sibTrans" cxnId="{475812B0-9C3C-47A4-B9A2-F422C6F40CCA}">
      <dgm:prSet/>
      <dgm:spPr/>
      <dgm:t>
        <a:bodyPr/>
        <a:lstStyle/>
        <a:p>
          <a:endParaRPr lang="fr-FR"/>
        </a:p>
      </dgm:t>
    </dgm:pt>
    <dgm:pt modelId="{593190ED-1525-4230-8427-3D8D8A6BB25E}">
      <dgm:prSet phldrT="[Texte]" custT="1"/>
      <dgm:spPr/>
      <dgm:t>
        <a:bodyPr/>
        <a:lstStyle/>
        <a:p>
          <a:endParaRPr lang="fr-FR" sz="1500" b="1" dirty="0"/>
        </a:p>
        <a:p>
          <a:r>
            <a:rPr lang="fr-FR" sz="1500" b="1" dirty="0">
              <a:solidFill>
                <a:schemeClr val="accent4"/>
              </a:solidFill>
            </a:rPr>
            <a:t>Tension</a:t>
          </a:r>
        </a:p>
        <a:p>
          <a:r>
            <a:rPr lang="fr-FR" sz="1400" dirty="0">
              <a:solidFill>
                <a:schemeClr val="accent4"/>
              </a:solidFill>
            </a:rPr>
            <a:t>- Ouverte</a:t>
          </a:r>
        </a:p>
        <a:p>
          <a:r>
            <a:rPr lang="fr-FR" sz="1400" dirty="0">
              <a:solidFill>
                <a:schemeClr val="accent4"/>
              </a:solidFill>
            </a:rPr>
            <a:t>- Latente</a:t>
          </a:r>
        </a:p>
      </dgm:t>
    </dgm:pt>
    <dgm:pt modelId="{1F08CDF0-F395-4A9B-892A-EE1DCA02D083}" type="parTrans" cxnId="{6379F745-1ED2-44BD-AC2D-67A36826E057}">
      <dgm:prSet/>
      <dgm:spPr/>
      <dgm:t>
        <a:bodyPr/>
        <a:lstStyle/>
        <a:p>
          <a:endParaRPr lang="fr-FR"/>
        </a:p>
      </dgm:t>
    </dgm:pt>
    <dgm:pt modelId="{C085A597-0998-42EF-AAEA-5E04392D19A4}" type="sibTrans" cxnId="{6379F745-1ED2-44BD-AC2D-67A36826E057}">
      <dgm:prSet/>
      <dgm:spPr/>
      <dgm:t>
        <a:bodyPr/>
        <a:lstStyle/>
        <a:p>
          <a:endParaRPr lang="fr-FR"/>
        </a:p>
      </dgm:t>
    </dgm:pt>
    <dgm:pt modelId="{F6287521-C6F0-4F0F-8D58-97ED88EF6E5E}">
      <dgm:prSet phldrT="[Texte]" custT="1"/>
      <dgm:spPr/>
      <dgm:t>
        <a:bodyPr/>
        <a:lstStyle/>
        <a:p>
          <a:endParaRPr lang="fr-FR" sz="1400" b="1" dirty="0">
            <a:solidFill>
              <a:schemeClr val="accent4"/>
            </a:solidFill>
          </a:endParaRPr>
        </a:p>
        <a:p>
          <a:r>
            <a:rPr lang="fr-FR" sz="1400" b="1" dirty="0">
              <a:solidFill>
                <a:schemeClr val="accent4"/>
              </a:solidFill>
            </a:rPr>
            <a:t>Désaccord</a:t>
          </a:r>
        </a:p>
        <a:p>
          <a:r>
            <a:rPr lang="fr-FR" sz="1500" dirty="0">
              <a:solidFill>
                <a:schemeClr val="accent4"/>
              </a:solidFill>
            </a:rPr>
            <a:t>- </a:t>
          </a:r>
          <a:r>
            <a:rPr lang="fr-FR" sz="1400" dirty="0">
              <a:solidFill>
                <a:schemeClr val="accent4"/>
              </a:solidFill>
            </a:rPr>
            <a:t>Exprimé</a:t>
          </a:r>
        </a:p>
        <a:p>
          <a:r>
            <a:rPr lang="fr-FR" sz="1400" dirty="0">
              <a:solidFill>
                <a:schemeClr val="accent4"/>
              </a:solidFill>
            </a:rPr>
            <a:t>- Ressenti</a:t>
          </a:r>
        </a:p>
      </dgm:t>
    </dgm:pt>
    <dgm:pt modelId="{2CCE1CA9-37D2-4FFD-9702-DA73856C5923}" type="parTrans" cxnId="{BB3D1B52-2689-4ACE-B1AE-887D9719EC11}">
      <dgm:prSet/>
      <dgm:spPr/>
      <dgm:t>
        <a:bodyPr/>
        <a:lstStyle/>
        <a:p>
          <a:endParaRPr lang="fr-FR"/>
        </a:p>
      </dgm:t>
    </dgm:pt>
    <dgm:pt modelId="{1839C384-C276-433E-A21E-2A4E96FEA09D}" type="sibTrans" cxnId="{BB3D1B52-2689-4ACE-B1AE-887D9719EC11}">
      <dgm:prSet/>
      <dgm:spPr/>
      <dgm:t>
        <a:bodyPr/>
        <a:lstStyle/>
        <a:p>
          <a:endParaRPr lang="fr-FR"/>
        </a:p>
      </dgm:t>
    </dgm:pt>
    <dgm:pt modelId="{DDFBBE1B-AB10-48A7-B783-0146DD7CA5F6}">
      <dgm:prSet phldrT="[Texte]" custT="1"/>
      <dgm:spPr/>
      <dgm:t>
        <a:bodyPr/>
        <a:lstStyle/>
        <a:p>
          <a:endParaRPr lang="fr-FR" sz="2100" b="1" dirty="0"/>
        </a:p>
        <a:p>
          <a:endParaRPr lang="fr-FR" sz="1600" b="1" dirty="0"/>
        </a:p>
        <a:p>
          <a:r>
            <a:rPr lang="fr-FR" sz="1600" b="1" dirty="0">
              <a:solidFill>
                <a:schemeClr val="accent4"/>
              </a:solidFill>
            </a:rPr>
            <a:t>Blocage</a:t>
          </a:r>
        </a:p>
        <a:p>
          <a:r>
            <a:rPr lang="fr-FR" sz="1400" dirty="0">
              <a:solidFill>
                <a:schemeClr val="accent4"/>
              </a:solidFill>
            </a:rPr>
            <a:t>- Ouvert</a:t>
          </a:r>
        </a:p>
        <a:p>
          <a:r>
            <a:rPr lang="fr-FR" sz="1400" dirty="0">
              <a:solidFill>
                <a:schemeClr val="accent4"/>
              </a:solidFill>
            </a:rPr>
            <a:t>- Latent</a:t>
          </a:r>
        </a:p>
      </dgm:t>
    </dgm:pt>
    <dgm:pt modelId="{4913DBF9-9422-431E-9B04-759073C6FE34}" type="parTrans" cxnId="{61DD259B-CC30-4816-8ACA-06550844585A}">
      <dgm:prSet/>
      <dgm:spPr/>
      <dgm:t>
        <a:bodyPr/>
        <a:lstStyle/>
        <a:p>
          <a:endParaRPr lang="fr-FR"/>
        </a:p>
      </dgm:t>
    </dgm:pt>
    <dgm:pt modelId="{E218FE30-69E7-47D5-899C-645C85765BDF}" type="sibTrans" cxnId="{61DD259B-CC30-4816-8ACA-06550844585A}">
      <dgm:prSet/>
      <dgm:spPr/>
      <dgm:t>
        <a:bodyPr/>
        <a:lstStyle/>
        <a:p>
          <a:endParaRPr lang="fr-FR"/>
        </a:p>
      </dgm:t>
    </dgm:pt>
    <dgm:pt modelId="{B684CF93-76DF-48C4-A7DC-DA8FF22AED92}">
      <dgm:prSet phldrT="[Texte]"/>
      <dgm:spPr/>
      <dgm:t>
        <a:bodyPr/>
        <a:lstStyle/>
        <a:p>
          <a:endParaRPr lang="fr-FR" dirty="0"/>
        </a:p>
      </dgm:t>
    </dgm:pt>
    <dgm:pt modelId="{DDA06E78-D925-4005-AB68-038ADEE052B6}" type="parTrans" cxnId="{EBDDCBAA-1534-41DA-A4B7-D3CA06EDDDC4}">
      <dgm:prSet/>
      <dgm:spPr/>
      <dgm:t>
        <a:bodyPr/>
        <a:lstStyle/>
        <a:p>
          <a:endParaRPr lang="fr-FR"/>
        </a:p>
      </dgm:t>
    </dgm:pt>
    <dgm:pt modelId="{CB8FE852-FF88-4985-8739-3220E8193EC5}" type="sibTrans" cxnId="{EBDDCBAA-1534-41DA-A4B7-D3CA06EDDDC4}">
      <dgm:prSet/>
      <dgm:spPr/>
      <dgm:t>
        <a:bodyPr/>
        <a:lstStyle/>
        <a:p>
          <a:endParaRPr lang="fr-FR"/>
        </a:p>
      </dgm:t>
    </dgm:pt>
    <dgm:pt modelId="{36074F4D-5279-4A2A-B028-10FEC35DE6DB}" type="pres">
      <dgm:prSet presAssocID="{E4CFBD5E-3E01-459D-951F-4DCAA426FB48}" presName="arrowDiagram" presStyleCnt="0">
        <dgm:presLayoutVars>
          <dgm:chMax val="5"/>
          <dgm:dir/>
          <dgm:resizeHandles val="exact"/>
        </dgm:presLayoutVars>
      </dgm:prSet>
      <dgm:spPr/>
    </dgm:pt>
    <dgm:pt modelId="{075CCC9E-4DDE-4E2F-8E7D-0755D684FF77}" type="pres">
      <dgm:prSet presAssocID="{E4CFBD5E-3E01-459D-951F-4DCAA426FB48}" presName="arrow" presStyleLbl="bgShp" presStyleIdx="0" presStyleCnt="1" custLinFactNeighborX="1874"/>
      <dgm:spPr/>
    </dgm:pt>
    <dgm:pt modelId="{DB7252F8-1542-434F-AC6B-644092C5EC2B}" type="pres">
      <dgm:prSet presAssocID="{E4CFBD5E-3E01-459D-951F-4DCAA426FB48}" presName="arrowDiagram5" presStyleCnt="0"/>
      <dgm:spPr/>
    </dgm:pt>
    <dgm:pt modelId="{D6B96973-0EC8-4B89-9FF1-3F1FB5905C7D}" type="pres">
      <dgm:prSet presAssocID="{33F00C31-14ED-4E31-A3F9-F7B9093F0128}" presName="bullet5a" presStyleLbl="node1" presStyleIdx="0" presStyleCnt="5"/>
      <dgm:spPr/>
    </dgm:pt>
    <dgm:pt modelId="{DAC5C987-37BC-485B-A7CB-E50D1925F57B}" type="pres">
      <dgm:prSet presAssocID="{33F00C31-14ED-4E31-A3F9-F7B9093F0128}" presName="textBox5a" presStyleLbl="revTx" presStyleIdx="0" presStyleCnt="5" custScaleX="149591" custLinFactNeighborX="-73786" custLinFactNeighborY="-1874">
        <dgm:presLayoutVars>
          <dgm:bulletEnabled val="1"/>
        </dgm:presLayoutVars>
      </dgm:prSet>
      <dgm:spPr/>
      <dgm:t>
        <a:bodyPr/>
        <a:lstStyle/>
        <a:p>
          <a:endParaRPr lang="fr-FR"/>
        </a:p>
      </dgm:t>
    </dgm:pt>
    <dgm:pt modelId="{0AFE2C5D-4657-40B7-979D-B2F02E32AD9E}" type="pres">
      <dgm:prSet presAssocID="{F6287521-C6F0-4F0F-8D58-97ED88EF6E5E}" presName="bullet5b" presStyleLbl="node1" presStyleIdx="1" presStyleCnt="5"/>
      <dgm:spPr/>
    </dgm:pt>
    <dgm:pt modelId="{D4C9303B-14EF-42ED-9248-3FF627CA336F}" type="pres">
      <dgm:prSet presAssocID="{F6287521-C6F0-4F0F-8D58-97ED88EF6E5E}" presName="textBox5b" presStyleLbl="revTx" presStyleIdx="1" presStyleCnt="5" custScaleY="77944" custLinFactNeighborX="-42625" custLinFactNeighborY="2178">
        <dgm:presLayoutVars>
          <dgm:bulletEnabled val="1"/>
        </dgm:presLayoutVars>
      </dgm:prSet>
      <dgm:spPr/>
      <dgm:t>
        <a:bodyPr/>
        <a:lstStyle/>
        <a:p>
          <a:endParaRPr lang="fr-FR"/>
        </a:p>
      </dgm:t>
    </dgm:pt>
    <dgm:pt modelId="{1E385DD0-965A-452C-8B81-0C3A086C890F}" type="pres">
      <dgm:prSet presAssocID="{593190ED-1525-4230-8427-3D8D8A6BB25E}" presName="bullet5c" presStyleLbl="node1" presStyleIdx="2" presStyleCnt="5"/>
      <dgm:spPr/>
    </dgm:pt>
    <dgm:pt modelId="{9BC7643A-9A9F-4ECD-9C5B-9C4B169F5FCA}" type="pres">
      <dgm:prSet presAssocID="{593190ED-1525-4230-8427-3D8D8A6BB25E}" presName="textBox5c" presStyleLbl="revTx" presStyleIdx="2" presStyleCnt="5" custScaleY="62241" custLinFactNeighborX="-34538" custLinFactNeighborY="-7852">
        <dgm:presLayoutVars>
          <dgm:bulletEnabled val="1"/>
        </dgm:presLayoutVars>
      </dgm:prSet>
      <dgm:spPr/>
      <dgm:t>
        <a:bodyPr/>
        <a:lstStyle/>
        <a:p>
          <a:endParaRPr lang="fr-FR"/>
        </a:p>
      </dgm:t>
    </dgm:pt>
    <dgm:pt modelId="{02527BED-E500-4389-8516-A2FDB8D2425C}" type="pres">
      <dgm:prSet presAssocID="{10601040-C0AB-4070-9DA0-DD084A3A85FA}" presName="bullet5d" presStyleLbl="node1" presStyleIdx="3" presStyleCnt="5"/>
      <dgm:spPr/>
    </dgm:pt>
    <dgm:pt modelId="{2D77BE0E-5D96-4699-81CC-7833164B2B41}" type="pres">
      <dgm:prSet presAssocID="{10601040-C0AB-4070-9DA0-DD084A3A85FA}" presName="textBox5d" presStyleLbl="revTx" presStyleIdx="3" presStyleCnt="5" custLinFactNeighborX="-34963" custLinFactNeighborY="9540">
        <dgm:presLayoutVars>
          <dgm:bulletEnabled val="1"/>
        </dgm:presLayoutVars>
      </dgm:prSet>
      <dgm:spPr/>
      <dgm:t>
        <a:bodyPr/>
        <a:lstStyle/>
        <a:p>
          <a:endParaRPr lang="fr-FR"/>
        </a:p>
      </dgm:t>
    </dgm:pt>
    <dgm:pt modelId="{7E4B736A-CE96-4812-B53D-D1D0DE5A48C6}" type="pres">
      <dgm:prSet presAssocID="{DDFBBE1B-AB10-48A7-B783-0146DD7CA5F6}" presName="bullet5e" presStyleLbl="node1" presStyleIdx="4" presStyleCnt="5"/>
      <dgm:spPr/>
    </dgm:pt>
    <dgm:pt modelId="{E955BECF-9FA1-457C-B199-B3674BF977C6}" type="pres">
      <dgm:prSet presAssocID="{DDFBBE1B-AB10-48A7-B783-0146DD7CA5F6}" presName="textBox5e" presStyleLbl="revTx" presStyleIdx="4" presStyleCnt="5" custLinFactNeighborX="-45005" custLinFactNeighborY="9418">
        <dgm:presLayoutVars>
          <dgm:bulletEnabled val="1"/>
        </dgm:presLayoutVars>
      </dgm:prSet>
      <dgm:spPr/>
      <dgm:t>
        <a:bodyPr/>
        <a:lstStyle/>
        <a:p>
          <a:endParaRPr lang="fr-FR"/>
        </a:p>
      </dgm:t>
    </dgm:pt>
  </dgm:ptLst>
  <dgm:cxnLst>
    <dgm:cxn modelId="{BB3D1B52-2689-4ACE-B1AE-887D9719EC11}" srcId="{E4CFBD5E-3E01-459D-951F-4DCAA426FB48}" destId="{F6287521-C6F0-4F0F-8D58-97ED88EF6E5E}" srcOrd="1" destOrd="0" parTransId="{2CCE1CA9-37D2-4FFD-9702-DA73856C5923}" sibTransId="{1839C384-C276-433E-A21E-2A4E96FEA09D}"/>
    <dgm:cxn modelId="{EBDDCBAA-1534-41DA-A4B7-D3CA06EDDDC4}" srcId="{E4CFBD5E-3E01-459D-951F-4DCAA426FB48}" destId="{B684CF93-76DF-48C4-A7DC-DA8FF22AED92}" srcOrd="6" destOrd="0" parTransId="{DDA06E78-D925-4005-AB68-038ADEE052B6}" sibTransId="{CB8FE852-FF88-4985-8739-3220E8193EC5}"/>
    <dgm:cxn modelId="{27088429-3428-4B38-95F8-5DB60C9201BD}" type="presOf" srcId="{DDFBBE1B-AB10-48A7-B783-0146DD7CA5F6}" destId="{E955BECF-9FA1-457C-B199-B3674BF977C6}" srcOrd="0" destOrd="0" presId="urn:microsoft.com/office/officeart/2005/8/layout/arrow2"/>
    <dgm:cxn modelId="{475812B0-9C3C-47A4-B9A2-F422C6F40CCA}" srcId="{E4CFBD5E-3E01-459D-951F-4DCAA426FB48}" destId="{10601040-C0AB-4070-9DA0-DD084A3A85FA}" srcOrd="3" destOrd="0" parTransId="{8BF2DF69-02BF-467E-9A6E-CF03B47160E8}" sibTransId="{19C54F6A-F26D-4D51-928B-67330D3AAC41}"/>
    <dgm:cxn modelId="{61DD259B-CC30-4816-8ACA-06550844585A}" srcId="{E4CFBD5E-3E01-459D-951F-4DCAA426FB48}" destId="{DDFBBE1B-AB10-48A7-B783-0146DD7CA5F6}" srcOrd="4" destOrd="0" parTransId="{4913DBF9-9422-431E-9B04-759073C6FE34}" sibTransId="{E218FE30-69E7-47D5-899C-645C85765BDF}"/>
    <dgm:cxn modelId="{A47E49CB-7B18-4EAF-BF15-6D36503A0106}" srcId="{E4CFBD5E-3E01-459D-951F-4DCAA426FB48}" destId="{33F00C31-14ED-4E31-A3F9-F7B9093F0128}" srcOrd="0" destOrd="0" parTransId="{EDCFC28F-BDB7-4E04-9286-F4AB3E0D2A49}" sibTransId="{7F9EDBA6-2030-4894-953F-5AE5D19C920A}"/>
    <dgm:cxn modelId="{9A33D55D-838B-4EDC-B411-52FABA50914B}" srcId="{E4CFBD5E-3E01-459D-951F-4DCAA426FB48}" destId="{E4A9A4A3-B7F6-4CD7-A27D-193BB3F171B0}" srcOrd="7" destOrd="0" parTransId="{087877E6-372B-4123-98F2-379B365C956D}" sibTransId="{5143F4DB-7E89-4CA8-9BD8-8A152DD00B3F}"/>
    <dgm:cxn modelId="{33AE9541-9B8A-4003-8E39-3B2ACC3D5851}" type="presOf" srcId="{F6287521-C6F0-4F0F-8D58-97ED88EF6E5E}" destId="{D4C9303B-14EF-42ED-9248-3FF627CA336F}" srcOrd="0" destOrd="0" presId="urn:microsoft.com/office/officeart/2005/8/layout/arrow2"/>
    <dgm:cxn modelId="{03159213-BFC1-4AF9-80BB-6787B8731BDF}" srcId="{E4CFBD5E-3E01-459D-951F-4DCAA426FB48}" destId="{7F313924-6CAD-4249-BD0E-8EACB789B66B}" srcOrd="5" destOrd="0" parTransId="{F4EA99C2-09BA-4156-8605-299424145DCF}" sibTransId="{154CD79C-3702-4CD3-BD11-E56B688B6033}"/>
    <dgm:cxn modelId="{6379F745-1ED2-44BD-AC2D-67A36826E057}" srcId="{E4CFBD5E-3E01-459D-951F-4DCAA426FB48}" destId="{593190ED-1525-4230-8427-3D8D8A6BB25E}" srcOrd="2" destOrd="0" parTransId="{1F08CDF0-F395-4A9B-892A-EE1DCA02D083}" sibTransId="{C085A597-0998-42EF-AAEA-5E04392D19A4}"/>
    <dgm:cxn modelId="{9776CABB-FE03-4228-B6FD-B4CB38D50CF9}" type="presOf" srcId="{33F00C31-14ED-4E31-A3F9-F7B9093F0128}" destId="{DAC5C987-37BC-485B-A7CB-E50D1925F57B}" srcOrd="0" destOrd="0" presId="urn:microsoft.com/office/officeart/2005/8/layout/arrow2"/>
    <dgm:cxn modelId="{3EC16873-82E1-4362-9C56-4E892344F705}" type="presOf" srcId="{10601040-C0AB-4070-9DA0-DD084A3A85FA}" destId="{2D77BE0E-5D96-4699-81CC-7833164B2B41}" srcOrd="0" destOrd="0" presId="urn:microsoft.com/office/officeart/2005/8/layout/arrow2"/>
    <dgm:cxn modelId="{54838908-75CF-466C-BDE1-26343985E7E3}" type="presOf" srcId="{E4CFBD5E-3E01-459D-951F-4DCAA426FB48}" destId="{36074F4D-5279-4A2A-B028-10FEC35DE6DB}" srcOrd="0" destOrd="0" presId="urn:microsoft.com/office/officeart/2005/8/layout/arrow2"/>
    <dgm:cxn modelId="{7470FA91-10D0-466D-841F-45540668B021}" type="presOf" srcId="{593190ED-1525-4230-8427-3D8D8A6BB25E}" destId="{9BC7643A-9A9F-4ECD-9C5B-9C4B169F5FCA}" srcOrd="0" destOrd="0" presId="urn:microsoft.com/office/officeart/2005/8/layout/arrow2"/>
    <dgm:cxn modelId="{BE24D702-5704-41B0-9763-C3C4809329B8}" type="presParOf" srcId="{36074F4D-5279-4A2A-B028-10FEC35DE6DB}" destId="{075CCC9E-4DDE-4E2F-8E7D-0755D684FF77}" srcOrd="0" destOrd="0" presId="urn:microsoft.com/office/officeart/2005/8/layout/arrow2"/>
    <dgm:cxn modelId="{67D7141A-CE10-426A-BA66-D5226E350EE7}" type="presParOf" srcId="{36074F4D-5279-4A2A-B028-10FEC35DE6DB}" destId="{DB7252F8-1542-434F-AC6B-644092C5EC2B}" srcOrd="1" destOrd="0" presId="urn:microsoft.com/office/officeart/2005/8/layout/arrow2"/>
    <dgm:cxn modelId="{34403965-819E-4FD7-9C6A-398D2A6EB4B5}" type="presParOf" srcId="{DB7252F8-1542-434F-AC6B-644092C5EC2B}" destId="{D6B96973-0EC8-4B89-9FF1-3F1FB5905C7D}" srcOrd="0" destOrd="0" presId="urn:microsoft.com/office/officeart/2005/8/layout/arrow2"/>
    <dgm:cxn modelId="{70D9B798-1D49-4B3E-B7EF-3DC1086A435C}" type="presParOf" srcId="{DB7252F8-1542-434F-AC6B-644092C5EC2B}" destId="{DAC5C987-37BC-485B-A7CB-E50D1925F57B}" srcOrd="1" destOrd="0" presId="urn:microsoft.com/office/officeart/2005/8/layout/arrow2"/>
    <dgm:cxn modelId="{FF4F245D-430A-4001-821F-0C6905756B49}" type="presParOf" srcId="{DB7252F8-1542-434F-AC6B-644092C5EC2B}" destId="{0AFE2C5D-4657-40B7-979D-B2F02E32AD9E}" srcOrd="2" destOrd="0" presId="urn:microsoft.com/office/officeart/2005/8/layout/arrow2"/>
    <dgm:cxn modelId="{67A02A24-1B23-4D0D-A4A6-DCF729B02D0F}" type="presParOf" srcId="{DB7252F8-1542-434F-AC6B-644092C5EC2B}" destId="{D4C9303B-14EF-42ED-9248-3FF627CA336F}" srcOrd="3" destOrd="0" presId="urn:microsoft.com/office/officeart/2005/8/layout/arrow2"/>
    <dgm:cxn modelId="{D32FB1E6-0186-4E24-9748-3C5E22CD6EE4}" type="presParOf" srcId="{DB7252F8-1542-434F-AC6B-644092C5EC2B}" destId="{1E385DD0-965A-452C-8B81-0C3A086C890F}" srcOrd="4" destOrd="0" presId="urn:microsoft.com/office/officeart/2005/8/layout/arrow2"/>
    <dgm:cxn modelId="{8E99C4F6-7C33-495D-8D06-F151C91A4164}" type="presParOf" srcId="{DB7252F8-1542-434F-AC6B-644092C5EC2B}" destId="{9BC7643A-9A9F-4ECD-9C5B-9C4B169F5FCA}" srcOrd="5" destOrd="0" presId="urn:microsoft.com/office/officeart/2005/8/layout/arrow2"/>
    <dgm:cxn modelId="{0F28BBF5-5BD2-4C70-9596-62FA5A5ECDDE}" type="presParOf" srcId="{DB7252F8-1542-434F-AC6B-644092C5EC2B}" destId="{02527BED-E500-4389-8516-A2FDB8D2425C}" srcOrd="6" destOrd="0" presId="urn:microsoft.com/office/officeart/2005/8/layout/arrow2"/>
    <dgm:cxn modelId="{DC62AB7C-8D93-4DF6-A801-B2ECF110823E}" type="presParOf" srcId="{DB7252F8-1542-434F-AC6B-644092C5EC2B}" destId="{2D77BE0E-5D96-4699-81CC-7833164B2B41}" srcOrd="7" destOrd="0" presId="urn:microsoft.com/office/officeart/2005/8/layout/arrow2"/>
    <dgm:cxn modelId="{BFFB9EC7-EB43-461F-91E6-C5D74BDE09D5}" type="presParOf" srcId="{DB7252F8-1542-434F-AC6B-644092C5EC2B}" destId="{7E4B736A-CE96-4812-B53D-D1D0DE5A48C6}" srcOrd="8" destOrd="0" presId="urn:microsoft.com/office/officeart/2005/8/layout/arrow2"/>
    <dgm:cxn modelId="{4DF9F52F-2350-4882-B389-E47AA2BCECFB}" type="presParOf" srcId="{DB7252F8-1542-434F-AC6B-644092C5EC2B}" destId="{E955BECF-9FA1-457C-B199-B3674BF977C6}" srcOrd="9" destOrd="0" presId="urn:microsoft.com/office/officeart/2005/8/layout/arrow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F029D4-951F-4A9E-80E5-D2978687A827}">
      <dsp:nvSpPr>
        <dsp:cNvPr id="0" name=""/>
        <dsp:cNvSpPr/>
      </dsp:nvSpPr>
      <dsp:spPr>
        <a:xfrm rot="20768232">
          <a:off x="921" y="991602"/>
          <a:ext cx="1797899" cy="719159"/>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42672" rIns="21336" bIns="42672" numCol="1" spcCol="1270" anchor="ctr" anchorCtr="0">
          <a:noAutofit/>
        </a:bodyPr>
        <a:lstStyle/>
        <a:p>
          <a:pPr lvl="0" algn="ctr" defTabSz="711200" rtl="0">
            <a:lnSpc>
              <a:spcPct val="90000"/>
            </a:lnSpc>
            <a:spcBef>
              <a:spcPct val="0"/>
            </a:spcBef>
            <a:spcAft>
              <a:spcPct val="35000"/>
            </a:spcAft>
          </a:pPr>
          <a:r>
            <a:rPr lang="fr-FR" sz="1600" b="1" kern="1200" dirty="0"/>
            <a:t>Réalité objective</a:t>
          </a:r>
        </a:p>
      </dsp:txBody>
      <dsp:txXfrm>
        <a:off x="3539" y="1013141"/>
        <a:ext cx="1618109" cy="719159"/>
      </dsp:txXfrm>
    </dsp:sp>
    <dsp:sp modelId="{FEE9D81B-71B4-4F4C-859B-09D9557A1C30}">
      <dsp:nvSpPr>
        <dsp:cNvPr id="0" name=""/>
        <dsp:cNvSpPr/>
      </dsp:nvSpPr>
      <dsp:spPr>
        <a:xfrm rot="20768232">
          <a:off x="1439241" y="1224596"/>
          <a:ext cx="1797899" cy="719159"/>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lvl="0" algn="ctr" defTabSz="711200" rtl="0">
            <a:lnSpc>
              <a:spcPct val="90000"/>
            </a:lnSpc>
            <a:spcBef>
              <a:spcPct val="0"/>
            </a:spcBef>
            <a:spcAft>
              <a:spcPct val="35000"/>
            </a:spcAft>
          </a:pPr>
          <a:r>
            <a:rPr lang="fr-FR" sz="1600" b="1" kern="1200" dirty="0"/>
            <a:t>Filtres</a:t>
          </a:r>
        </a:p>
      </dsp:txBody>
      <dsp:txXfrm>
        <a:off x="1798821" y="1224596"/>
        <a:ext cx="1078740" cy="719159"/>
      </dsp:txXfrm>
    </dsp:sp>
    <dsp:sp modelId="{EA8D45B2-7000-49F0-85F4-0E5A2CF5959D}">
      <dsp:nvSpPr>
        <dsp:cNvPr id="0" name=""/>
        <dsp:cNvSpPr/>
      </dsp:nvSpPr>
      <dsp:spPr>
        <a:xfrm rot="20768232">
          <a:off x="2767623" y="1523263"/>
          <a:ext cx="1797899" cy="719159"/>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lvl="0" algn="ctr" defTabSz="711200" rtl="0">
            <a:lnSpc>
              <a:spcPct val="90000"/>
            </a:lnSpc>
            <a:spcBef>
              <a:spcPct val="0"/>
            </a:spcBef>
            <a:spcAft>
              <a:spcPct val="35000"/>
            </a:spcAft>
          </a:pPr>
          <a:r>
            <a:rPr lang="fr-FR" sz="1600" b="1" kern="1200" dirty="0"/>
            <a:t>Perception</a:t>
          </a:r>
        </a:p>
      </dsp:txBody>
      <dsp:txXfrm>
        <a:off x="3127203" y="1523263"/>
        <a:ext cx="1078740" cy="719159"/>
      </dsp:txXfrm>
    </dsp:sp>
    <dsp:sp modelId="{D7E22E39-EC3E-4ACC-B0F1-88F676248C44}">
      <dsp:nvSpPr>
        <dsp:cNvPr id="0" name=""/>
        <dsp:cNvSpPr/>
      </dsp:nvSpPr>
      <dsp:spPr>
        <a:xfrm rot="20768232">
          <a:off x="4180319" y="1855543"/>
          <a:ext cx="1797899" cy="719159"/>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lvl="0" algn="ctr" defTabSz="711200" rtl="0">
            <a:lnSpc>
              <a:spcPct val="90000"/>
            </a:lnSpc>
            <a:spcBef>
              <a:spcPct val="0"/>
            </a:spcBef>
            <a:spcAft>
              <a:spcPct val="35000"/>
            </a:spcAft>
          </a:pPr>
          <a:r>
            <a:rPr lang="fr-FR" sz="1600" b="1" kern="1200" dirty="0"/>
            <a:t>Emotion</a:t>
          </a:r>
        </a:p>
      </dsp:txBody>
      <dsp:txXfrm>
        <a:off x="4539899" y="1855543"/>
        <a:ext cx="1078740" cy="719159"/>
      </dsp:txXfrm>
    </dsp:sp>
    <dsp:sp modelId="{DF692932-62DD-424B-9CF7-85034600700F}">
      <dsp:nvSpPr>
        <dsp:cNvPr id="0" name=""/>
        <dsp:cNvSpPr/>
      </dsp:nvSpPr>
      <dsp:spPr>
        <a:xfrm rot="20768232">
          <a:off x="5754201" y="2054916"/>
          <a:ext cx="1797899" cy="719159"/>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lvl="0" algn="ctr" defTabSz="711200" rtl="0">
            <a:lnSpc>
              <a:spcPct val="90000"/>
            </a:lnSpc>
            <a:spcBef>
              <a:spcPct val="0"/>
            </a:spcBef>
            <a:spcAft>
              <a:spcPct val="35000"/>
            </a:spcAft>
          </a:pPr>
          <a:r>
            <a:rPr lang="fr-FR" sz="1600" b="1" kern="1200"/>
            <a:t>Réaction</a:t>
          </a:r>
          <a:endParaRPr lang="fr-FR" sz="1600" b="1" kern="1200" dirty="0"/>
        </a:p>
      </dsp:txBody>
      <dsp:txXfrm>
        <a:off x="6113781" y="2054916"/>
        <a:ext cx="1078740" cy="71915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75CCC9E-4DDE-4E2F-8E7D-0755D684FF77}">
      <dsp:nvSpPr>
        <dsp:cNvPr id="0" name=""/>
        <dsp:cNvSpPr/>
      </dsp:nvSpPr>
      <dsp:spPr>
        <a:xfrm>
          <a:off x="603670" y="0"/>
          <a:ext cx="7604403" cy="4752752"/>
        </a:xfrm>
        <a:prstGeom prst="swooshArrow">
          <a:avLst>
            <a:gd name="adj1" fmla="val 25000"/>
            <a:gd name="adj2" fmla="val 25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6B96973-0EC8-4B89-9FF1-3F1FB5905C7D}">
      <dsp:nvSpPr>
        <dsp:cNvPr id="0" name=""/>
        <dsp:cNvSpPr/>
      </dsp:nvSpPr>
      <dsp:spPr>
        <a:xfrm>
          <a:off x="1210197" y="3534146"/>
          <a:ext cx="174901" cy="174901"/>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AC5C987-37BC-485B-A7CB-E50D1925F57B}">
      <dsp:nvSpPr>
        <dsp:cNvPr id="0" name=""/>
        <dsp:cNvSpPr/>
      </dsp:nvSpPr>
      <dsp:spPr>
        <a:xfrm>
          <a:off x="315602" y="3600399"/>
          <a:ext cx="1490190" cy="11311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677" tIns="0" rIns="0" bIns="0" numCol="1" spcCol="1270" anchor="t" anchorCtr="0">
          <a:noAutofit/>
        </a:bodyPr>
        <a:lstStyle/>
        <a:p>
          <a:pPr lvl="0" algn="l" defTabSz="533400">
            <a:lnSpc>
              <a:spcPct val="90000"/>
            </a:lnSpc>
            <a:spcBef>
              <a:spcPct val="0"/>
            </a:spcBef>
            <a:spcAft>
              <a:spcPct val="35000"/>
            </a:spcAft>
          </a:pPr>
          <a:endParaRPr lang="fr-FR" sz="1200" kern="1200" dirty="0">
            <a:solidFill>
              <a:schemeClr val="accent4"/>
            </a:solidFill>
          </a:endParaRPr>
        </a:p>
        <a:p>
          <a:pPr lvl="0" algn="l" defTabSz="533400">
            <a:lnSpc>
              <a:spcPct val="90000"/>
            </a:lnSpc>
            <a:spcBef>
              <a:spcPct val="0"/>
            </a:spcBef>
            <a:spcAft>
              <a:spcPct val="35000"/>
            </a:spcAft>
          </a:pPr>
          <a:r>
            <a:rPr lang="fr-FR" sz="1400" b="1" kern="1200" dirty="0">
              <a:solidFill>
                <a:schemeClr val="accent4"/>
              </a:solidFill>
            </a:rPr>
            <a:t>Divergence </a:t>
          </a:r>
        </a:p>
        <a:p>
          <a:pPr lvl="0" algn="l" defTabSz="533400">
            <a:lnSpc>
              <a:spcPct val="90000"/>
            </a:lnSpc>
            <a:spcBef>
              <a:spcPct val="0"/>
            </a:spcBef>
            <a:spcAft>
              <a:spcPct val="35000"/>
            </a:spcAft>
          </a:pPr>
          <a:r>
            <a:rPr lang="fr-FR" sz="1200" kern="1200" dirty="0">
              <a:solidFill>
                <a:schemeClr val="accent4"/>
              </a:solidFill>
            </a:rPr>
            <a:t>- </a:t>
          </a:r>
          <a:r>
            <a:rPr lang="fr-FR" sz="1400" kern="1200" dirty="0">
              <a:solidFill>
                <a:schemeClr val="accent4"/>
              </a:solidFill>
            </a:rPr>
            <a:t>Personnelle</a:t>
          </a:r>
        </a:p>
        <a:p>
          <a:pPr lvl="0" algn="l" defTabSz="533400">
            <a:lnSpc>
              <a:spcPct val="90000"/>
            </a:lnSpc>
            <a:spcBef>
              <a:spcPct val="0"/>
            </a:spcBef>
            <a:spcAft>
              <a:spcPct val="35000"/>
            </a:spcAft>
          </a:pPr>
          <a:r>
            <a:rPr lang="fr-FR" sz="1400" kern="1200" dirty="0">
              <a:solidFill>
                <a:schemeClr val="accent4"/>
              </a:solidFill>
            </a:rPr>
            <a:t>- Stratégique</a:t>
          </a:r>
        </a:p>
        <a:p>
          <a:pPr lvl="0" algn="l" defTabSz="533400">
            <a:lnSpc>
              <a:spcPct val="90000"/>
            </a:lnSpc>
            <a:spcBef>
              <a:spcPct val="0"/>
            </a:spcBef>
            <a:spcAft>
              <a:spcPct val="35000"/>
            </a:spcAft>
          </a:pPr>
          <a:endParaRPr lang="fr-FR" sz="1200" kern="1200" dirty="0">
            <a:solidFill>
              <a:schemeClr val="accent4"/>
            </a:solidFill>
          </a:endParaRPr>
        </a:p>
      </dsp:txBody>
      <dsp:txXfrm>
        <a:off x="315602" y="3600399"/>
        <a:ext cx="1490190" cy="1131154"/>
      </dsp:txXfrm>
    </dsp:sp>
    <dsp:sp modelId="{0AFE2C5D-4657-40B7-979D-B2F02E32AD9E}">
      <dsp:nvSpPr>
        <dsp:cNvPr id="0" name=""/>
        <dsp:cNvSpPr/>
      </dsp:nvSpPr>
      <dsp:spPr>
        <a:xfrm>
          <a:off x="2156945" y="2624469"/>
          <a:ext cx="273758" cy="273758"/>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4C9303B-14EF-42ED-9248-3FF627CA336F}">
      <dsp:nvSpPr>
        <dsp:cNvPr id="0" name=""/>
        <dsp:cNvSpPr/>
      </dsp:nvSpPr>
      <dsp:spPr>
        <a:xfrm>
          <a:off x="1755756" y="3024333"/>
          <a:ext cx="1262330" cy="15521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5059" tIns="0" rIns="0" bIns="0" numCol="1" spcCol="1270" anchor="t" anchorCtr="0">
          <a:noAutofit/>
        </a:bodyPr>
        <a:lstStyle/>
        <a:p>
          <a:pPr lvl="0" algn="l" defTabSz="622300">
            <a:lnSpc>
              <a:spcPct val="90000"/>
            </a:lnSpc>
            <a:spcBef>
              <a:spcPct val="0"/>
            </a:spcBef>
            <a:spcAft>
              <a:spcPct val="35000"/>
            </a:spcAft>
          </a:pPr>
          <a:endParaRPr lang="fr-FR" sz="1400" b="1" kern="1200" dirty="0">
            <a:solidFill>
              <a:schemeClr val="accent4"/>
            </a:solidFill>
          </a:endParaRPr>
        </a:p>
        <a:p>
          <a:pPr lvl="0" algn="l" defTabSz="622300">
            <a:lnSpc>
              <a:spcPct val="90000"/>
            </a:lnSpc>
            <a:spcBef>
              <a:spcPct val="0"/>
            </a:spcBef>
            <a:spcAft>
              <a:spcPct val="35000"/>
            </a:spcAft>
          </a:pPr>
          <a:r>
            <a:rPr lang="fr-FR" sz="1400" b="1" kern="1200" dirty="0">
              <a:solidFill>
                <a:schemeClr val="accent4"/>
              </a:solidFill>
            </a:rPr>
            <a:t>Désaccord</a:t>
          </a:r>
        </a:p>
        <a:p>
          <a:pPr lvl="0" algn="l" defTabSz="622300">
            <a:lnSpc>
              <a:spcPct val="90000"/>
            </a:lnSpc>
            <a:spcBef>
              <a:spcPct val="0"/>
            </a:spcBef>
            <a:spcAft>
              <a:spcPct val="35000"/>
            </a:spcAft>
          </a:pPr>
          <a:r>
            <a:rPr lang="fr-FR" sz="1500" kern="1200" dirty="0">
              <a:solidFill>
                <a:schemeClr val="accent4"/>
              </a:solidFill>
            </a:rPr>
            <a:t>- </a:t>
          </a:r>
          <a:r>
            <a:rPr lang="fr-FR" sz="1400" kern="1200" dirty="0">
              <a:solidFill>
                <a:schemeClr val="accent4"/>
              </a:solidFill>
            </a:rPr>
            <a:t>Exprimé</a:t>
          </a:r>
        </a:p>
        <a:p>
          <a:pPr lvl="0" algn="l" defTabSz="622300">
            <a:lnSpc>
              <a:spcPct val="90000"/>
            </a:lnSpc>
            <a:spcBef>
              <a:spcPct val="0"/>
            </a:spcBef>
            <a:spcAft>
              <a:spcPct val="35000"/>
            </a:spcAft>
          </a:pPr>
          <a:r>
            <a:rPr lang="fr-FR" sz="1400" kern="1200" dirty="0">
              <a:solidFill>
                <a:schemeClr val="accent4"/>
              </a:solidFill>
            </a:rPr>
            <a:t>- Ressenti</a:t>
          </a:r>
        </a:p>
      </dsp:txBody>
      <dsp:txXfrm>
        <a:off x="1755756" y="3024333"/>
        <a:ext cx="1262330" cy="1552179"/>
      </dsp:txXfrm>
    </dsp:sp>
    <dsp:sp modelId="{1E385DD0-965A-452C-8B81-0C3A086C890F}">
      <dsp:nvSpPr>
        <dsp:cNvPr id="0" name=""/>
        <dsp:cNvSpPr/>
      </dsp:nvSpPr>
      <dsp:spPr>
        <a:xfrm>
          <a:off x="3373650" y="1899199"/>
          <a:ext cx="365011" cy="365011"/>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BC7643A-9A9F-4ECD-9C5B-9C4B169F5FCA}">
      <dsp:nvSpPr>
        <dsp:cNvPr id="0" name=""/>
        <dsp:cNvSpPr/>
      </dsp:nvSpPr>
      <dsp:spPr>
        <a:xfrm>
          <a:off x="3049259" y="2376255"/>
          <a:ext cx="1467649" cy="16624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3412" tIns="0" rIns="0" bIns="0" numCol="1" spcCol="1270" anchor="t" anchorCtr="0">
          <a:noAutofit/>
        </a:bodyPr>
        <a:lstStyle/>
        <a:p>
          <a:pPr lvl="0" algn="l" defTabSz="666750">
            <a:lnSpc>
              <a:spcPct val="90000"/>
            </a:lnSpc>
            <a:spcBef>
              <a:spcPct val="0"/>
            </a:spcBef>
            <a:spcAft>
              <a:spcPct val="35000"/>
            </a:spcAft>
          </a:pPr>
          <a:endParaRPr lang="fr-FR" sz="1500" b="1" kern="1200" dirty="0"/>
        </a:p>
        <a:p>
          <a:pPr lvl="0" algn="l" defTabSz="666750">
            <a:lnSpc>
              <a:spcPct val="90000"/>
            </a:lnSpc>
            <a:spcBef>
              <a:spcPct val="0"/>
            </a:spcBef>
            <a:spcAft>
              <a:spcPct val="35000"/>
            </a:spcAft>
          </a:pPr>
          <a:r>
            <a:rPr lang="fr-FR" sz="1500" b="1" kern="1200" dirty="0">
              <a:solidFill>
                <a:schemeClr val="accent4"/>
              </a:solidFill>
            </a:rPr>
            <a:t>Tension</a:t>
          </a:r>
        </a:p>
        <a:p>
          <a:pPr lvl="0" algn="l" defTabSz="666750">
            <a:lnSpc>
              <a:spcPct val="90000"/>
            </a:lnSpc>
            <a:spcBef>
              <a:spcPct val="0"/>
            </a:spcBef>
            <a:spcAft>
              <a:spcPct val="35000"/>
            </a:spcAft>
          </a:pPr>
          <a:r>
            <a:rPr lang="fr-FR" sz="1400" kern="1200" dirty="0">
              <a:solidFill>
                <a:schemeClr val="accent4"/>
              </a:solidFill>
            </a:rPr>
            <a:t>- Ouverte</a:t>
          </a:r>
        </a:p>
        <a:p>
          <a:pPr lvl="0" algn="l" defTabSz="666750">
            <a:lnSpc>
              <a:spcPct val="90000"/>
            </a:lnSpc>
            <a:spcBef>
              <a:spcPct val="0"/>
            </a:spcBef>
            <a:spcAft>
              <a:spcPct val="35000"/>
            </a:spcAft>
          </a:pPr>
          <a:r>
            <a:rPr lang="fr-FR" sz="1400" kern="1200" dirty="0">
              <a:solidFill>
                <a:schemeClr val="accent4"/>
              </a:solidFill>
            </a:rPr>
            <a:t>- Latente</a:t>
          </a:r>
        </a:p>
      </dsp:txBody>
      <dsp:txXfrm>
        <a:off x="3049259" y="2376255"/>
        <a:ext cx="1467649" cy="1662486"/>
      </dsp:txXfrm>
    </dsp:sp>
    <dsp:sp modelId="{02527BED-E500-4389-8516-A2FDB8D2425C}">
      <dsp:nvSpPr>
        <dsp:cNvPr id="0" name=""/>
        <dsp:cNvSpPr/>
      </dsp:nvSpPr>
      <dsp:spPr>
        <a:xfrm>
          <a:off x="4788069" y="1332671"/>
          <a:ext cx="471472" cy="471472"/>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D77BE0E-5D96-4699-81CC-7833164B2B41}">
      <dsp:nvSpPr>
        <dsp:cNvPr id="0" name=""/>
        <dsp:cNvSpPr/>
      </dsp:nvSpPr>
      <dsp:spPr>
        <a:xfrm>
          <a:off x="4492060" y="1568408"/>
          <a:ext cx="1520880" cy="31843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9824" tIns="0" rIns="0" bIns="0" numCol="1" spcCol="1270" anchor="t" anchorCtr="0">
          <a:noAutofit/>
        </a:bodyPr>
        <a:lstStyle/>
        <a:p>
          <a:pPr lvl="0" algn="l" defTabSz="711200">
            <a:lnSpc>
              <a:spcPct val="90000"/>
            </a:lnSpc>
            <a:spcBef>
              <a:spcPct val="0"/>
            </a:spcBef>
            <a:spcAft>
              <a:spcPct val="35000"/>
            </a:spcAft>
          </a:pPr>
          <a:endParaRPr lang="fr-FR" sz="1600" kern="1200" dirty="0"/>
        </a:p>
        <a:p>
          <a:pPr lvl="0" algn="l" defTabSz="711200">
            <a:lnSpc>
              <a:spcPct val="90000"/>
            </a:lnSpc>
            <a:spcBef>
              <a:spcPct val="0"/>
            </a:spcBef>
            <a:spcAft>
              <a:spcPct val="35000"/>
            </a:spcAft>
          </a:pPr>
          <a:endParaRPr lang="fr-FR" sz="1600" b="1" kern="1200" dirty="0"/>
        </a:p>
        <a:p>
          <a:pPr lvl="0" algn="l" defTabSz="711200">
            <a:lnSpc>
              <a:spcPct val="90000"/>
            </a:lnSpc>
            <a:spcBef>
              <a:spcPct val="0"/>
            </a:spcBef>
            <a:spcAft>
              <a:spcPct val="35000"/>
            </a:spcAft>
          </a:pPr>
          <a:r>
            <a:rPr lang="fr-FR" sz="1600" b="1" kern="1200" dirty="0">
              <a:solidFill>
                <a:schemeClr val="accent4"/>
              </a:solidFill>
            </a:rPr>
            <a:t>Opposition</a:t>
          </a:r>
        </a:p>
        <a:p>
          <a:pPr lvl="0" algn="l" defTabSz="711200">
            <a:lnSpc>
              <a:spcPct val="90000"/>
            </a:lnSpc>
            <a:spcBef>
              <a:spcPct val="0"/>
            </a:spcBef>
            <a:spcAft>
              <a:spcPct val="35000"/>
            </a:spcAft>
          </a:pPr>
          <a:r>
            <a:rPr lang="fr-FR" sz="1400" kern="1200" dirty="0">
              <a:solidFill>
                <a:schemeClr val="accent4"/>
              </a:solidFill>
            </a:rPr>
            <a:t>- Bilatérale</a:t>
          </a:r>
        </a:p>
        <a:p>
          <a:pPr lvl="0" algn="l" defTabSz="711200">
            <a:lnSpc>
              <a:spcPct val="90000"/>
            </a:lnSpc>
            <a:spcBef>
              <a:spcPct val="0"/>
            </a:spcBef>
            <a:spcAft>
              <a:spcPct val="35000"/>
            </a:spcAft>
          </a:pPr>
          <a:r>
            <a:rPr lang="fr-FR" sz="1400" kern="1200" dirty="0">
              <a:solidFill>
                <a:schemeClr val="accent4"/>
              </a:solidFill>
            </a:rPr>
            <a:t>- 360°</a:t>
          </a:r>
        </a:p>
      </dsp:txBody>
      <dsp:txXfrm>
        <a:off x="4492060" y="1568408"/>
        <a:ext cx="1520880" cy="3184343"/>
      </dsp:txXfrm>
    </dsp:sp>
    <dsp:sp modelId="{7E4B736A-CE96-4812-B53D-D1D0DE5A48C6}">
      <dsp:nvSpPr>
        <dsp:cNvPr id="0" name=""/>
        <dsp:cNvSpPr/>
      </dsp:nvSpPr>
      <dsp:spPr>
        <a:xfrm>
          <a:off x="6244312" y="954352"/>
          <a:ext cx="600747" cy="600747"/>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955BECF-9FA1-457C-B199-B3674BF977C6}">
      <dsp:nvSpPr>
        <dsp:cNvPr id="0" name=""/>
        <dsp:cNvSpPr/>
      </dsp:nvSpPr>
      <dsp:spPr>
        <a:xfrm>
          <a:off x="5860214" y="1254726"/>
          <a:ext cx="1520880" cy="34980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18324" tIns="0" rIns="0" bIns="0" numCol="1" spcCol="1270" anchor="t" anchorCtr="0">
          <a:noAutofit/>
        </a:bodyPr>
        <a:lstStyle/>
        <a:p>
          <a:pPr lvl="0" algn="l" defTabSz="933450">
            <a:lnSpc>
              <a:spcPct val="90000"/>
            </a:lnSpc>
            <a:spcBef>
              <a:spcPct val="0"/>
            </a:spcBef>
            <a:spcAft>
              <a:spcPct val="35000"/>
            </a:spcAft>
          </a:pPr>
          <a:endParaRPr lang="fr-FR" sz="2100" b="1" kern="1200" dirty="0"/>
        </a:p>
        <a:p>
          <a:pPr lvl="0" algn="l" defTabSz="933450">
            <a:lnSpc>
              <a:spcPct val="90000"/>
            </a:lnSpc>
            <a:spcBef>
              <a:spcPct val="0"/>
            </a:spcBef>
            <a:spcAft>
              <a:spcPct val="35000"/>
            </a:spcAft>
          </a:pPr>
          <a:endParaRPr lang="fr-FR" sz="1600" b="1" kern="1200" dirty="0"/>
        </a:p>
        <a:p>
          <a:pPr lvl="0" algn="l" defTabSz="933450">
            <a:lnSpc>
              <a:spcPct val="90000"/>
            </a:lnSpc>
            <a:spcBef>
              <a:spcPct val="0"/>
            </a:spcBef>
            <a:spcAft>
              <a:spcPct val="35000"/>
            </a:spcAft>
          </a:pPr>
          <a:r>
            <a:rPr lang="fr-FR" sz="1600" b="1" kern="1200" dirty="0">
              <a:solidFill>
                <a:schemeClr val="accent4"/>
              </a:solidFill>
            </a:rPr>
            <a:t>Blocage</a:t>
          </a:r>
        </a:p>
        <a:p>
          <a:pPr lvl="0" algn="l" defTabSz="933450">
            <a:lnSpc>
              <a:spcPct val="90000"/>
            </a:lnSpc>
            <a:spcBef>
              <a:spcPct val="0"/>
            </a:spcBef>
            <a:spcAft>
              <a:spcPct val="35000"/>
            </a:spcAft>
          </a:pPr>
          <a:r>
            <a:rPr lang="fr-FR" sz="1400" kern="1200" dirty="0">
              <a:solidFill>
                <a:schemeClr val="accent4"/>
              </a:solidFill>
            </a:rPr>
            <a:t>- Ouvert</a:t>
          </a:r>
        </a:p>
        <a:p>
          <a:pPr lvl="0" algn="l" defTabSz="933450">
            <a:lnSpc>
              <a:spcPct val="90000"/>
            </a:lnSpc>
            <a:spcBef>
              <a:spcPct val="0"/>
            </a:spcBef>
            <a:spcAft>
              <a:spcPct val="35000"/>
            </a:spcAft>
          </a:pPr>
          <a:r>
            <a:rPr lang="fr-FR" sz="1400" kern="1200" dirty="0">
              <a:solidFill>
                <a:schemeClr val="accent4"/>
              </a:solidFill>
            </a:rPr>
            <a:t>- Latent</a:t>
          </a:r>
        </a:p>
      </dsp:txBody>
      <dsp:txXfrm>
        <a:off x="5860214" y="1254726"/>
        <a:ext cx="1520880" cy="3498025"/>
      </dsp:txXfrm>
    </dsp:sp>
  </dsp:spTree>
</dsp:drawing>
</file>

<file path=ppt/diagrams/layout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arrow2">
  <dgm:title val=""/>
  <dgm:desc val=""/>
  <dgm:catLst>
    <dgm:cat type="process" pri="2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arrowDiagram">
    <dgm:varLst>
      <dgm:chMax val="5"/>
      <dgm:dir/>
      <dgm:resizeHandles val="exact"/>
    </dgm:varLst>
    <dgm:alg type="composite">
      <dgm:param type="ar" val="1.6"/>
    </dgm:alg>
    <dgm:shape xmlns:r="http://schemas.openxmlformats.org/officeDocument/2006/relationships" r:blip="">
      <dgm:adjLst/>
    </dgm:shape>
    <dgm:presOf/>
    <dgm:constrLst>
      <dgm:constr type="l" for="ch" forName="arrow"/>
      <dgm:constr type="t" for="ch" forName="arrow"/>
      <dgm:constr type="w" for="ch" forName="arrow" refType="w"/>
      <dgm:constr type="h" for="ch" forName="arrow" refType="h"/>
      <dgm:constr type="ctrX" for="ch" forName="arrowDiagram1" refType="w" fact="0.5"/>
      <dgm:constr type="ctrY" for="ch" forName="arrowDiagram1" refType="h" fact="0.5"/>
      <dgm:constr type="w" for="ch" forName="arrowDiagram1" refType="w"/>
      <dgm:constr type="h" for="ch" forName="arrowDiagram1" refType="h"/>
      <dgm:constr type="ctrX" for="ch" forName="arrowDiagram2" refType="w" fact="0.5"/>
      <dgm:constr type="ctrY" for="ch" forName="arrowDiagram2" refType="h" fact="0.5"/>
      <dgm:constr type="w" for="ch" forName="arrowDiagram2" refType="w"/>
      <dgm:constr type="h" for="ch" forName="arrowDiagram2" refType="h"/>
      <dgm:constr type="ctrX" for="ch" forName="arrowDiagram3" refType="w" fact="0.5"/>
      <dgm:constr type="ctrY" for="ch" forName="arrowDiagram3" refType="h" fact="0.5"/>
      <dgm:constr type="w" for="ch" forName="arrowDiagram3" refType="w"/>
      <dgm:constr type="h" for="ch" forName="arrowDiagram3" refType="h"/>
      <dgm:constr type="ctrX" for="ch" forName="arrowDiagram4" refType="w" fact="0.5"/>
      <dgm:constr type="ctrY" for="ch" forName="arrowDiagram4" refType="h" fact="0.5"/>
      <dgm:constr type="w" for="ch" forName="arrowDiagram4" refType="w"/>
      <dgm:constr type="h" for="ch" forName="arrowDiagram4" refType="h"/>
      <dgm:constr type="ctrX" for="ch" forName="arrowDiagram5" refType="w" fact="0.5"/>
      <dgm:constr type="ctrY" for="ch" forName="arrowDiagram5" refType="h" fact="0.5"/>
      <dgm:constr type="w" for="ch" forName="arrowDiagram5" refType="w"/>
      <dgm:constr type="h" for="ch" forName="arrowDiagram5" refType="h"/>
    </dgm:constrLst>
    <dgm:ruleLst/>
    <dgm:choose name="Name0">
      <dgm:if name="Name1" axis="ch" ptType="node" func="cnt" op="gte" val="1">
        <dgm:layoutNode name="arrow" styleLbl="bgShp">
          <dgm:alg type="sp"/>
          <dgm:shape xmlns:r="http://schemas.openxmlformats.org/officeDocument/2006/relationships" type="swooshArrow" r:blip="">
            <dgm:adjLst>
              <dgm:adj idx="2" val="0.25"/>
            </dgm:adjLst>
          </dgm:shape>
          <dgm:presOf/>
          <dgm:constrLst/>
          <dgm:ruleLst/>
        </dgm:layoutNode>
        <dgm:choose name="Name2">
          <dgm:if name="Name3" axis="ch" ptType="node" func="cnt" op="lt" val="1"/>
          <dgm:if name="Name4" axis="ch" ptType="node" func="cnt" op="equ" val="1">
            <dgm:layoutNode name="arrowDiagram1">
              <dgm:varLst>
                <dgm:bulletEnabled val="1"/>
              </dgm:varLst>
              <dgm:alg type="composite">
                <dgm:param type="vertAlign" val="none"/>
                <dgm:param type="horzAlign" val="none"/>
              </dgm:alg>
              <dgm:shape xmlns:r="http://schemas.openxmlformats.org/officeDocument/2006/relationships" r:blip="">
                <dgm:adjLst/>
              </dgm:shape>
              <dgm:presOf/>
              <dgm:constrLst>
                <dgm:constr type="ctrX" for="ch" forName="bullet1" refType="w" fact="0.8"/>
                <dgm:constr type="ctrY" for="ch" forName="bullet1" refType="h" fact="0.262"/>
                <dgm:constr type="w" for="ch" forName="bullet1" refType="w" fact="0.074"/>
                <dgm:constr type="h" for="ch" forName="bullet1" refType="w" refFor="ch" refForName="bullet1"/>
                <dgm:constr type="r" for="ch" forName="textBox1" refType="ctrX" refFor="ch" refForName="bullet1"/>
                <dgm:constr type="t" for="ch" forName="textBox1" refType="ctrY" refFor="ch" refForName="bullet1"/>
                <dgm:constr type="w" for="ch" forName="textBox1" refType="w" fact="0.4"/>
                <dgm:constr type="h" for="ch" forName="textBox1" refType="h" fact="0.738"/>
                <dgm:constr type="userA" refType="h" refFor="ch" refForName="bullet1" fact="0.53"/>
                <dgm:constr type="rMarg" for="ch" forName="textBox1" refType="userA" fact="2.834"/>
                <dgm:constr type="primFontSz" for="ch" ptType="node" op="equ" val="65"/>
              </dgm:constrLst>
              <dgm:ruleLst/>
              <dgm:forEach name="Name5" axis="ch" ptType="node" cnt="1">
                <dgm:layoutNode name="bullet1" styleLbl="node1">
                  <dgm:alg type="sp"/>
                  <dgm:shape xmlns:r="http://schemas.openxmlformats.org/officeDocument/2006/relationships" type="ellipse" r:blip="">
                    <dgm:adjLst/>
                  </dgm:shape>
                  <dgm:presOf/>
                  <dgm:constrLst/>
                  <dgm:ruleLst/>
                </dgm:layoutNode>
                <dgm:layoutNode name="textBox1" styleLbl="revTx">
                  <dgm:varLst>
                    <dgm:bulletEnabled val="1"/>
                  </dgm:varLst>
                  <dgm:alg type="tx">
                    <dgm:param type="txAnchorVert" val="t"/>
                    <dgm:param type="parTxLTRAlign" val="r"/>
                    <dgm:param type="parTxRTLAlign" val="r"/>
                  </dgm:alg>
                  <dgm:shape xmlns:r="http://schemas.openxmlformats.org/officeDocument/2006/relationships" type="round2DiagRect" r:blip="">
                    <dgm:adjLst/>
                  </dgm:shape>
                  <dgm:presOf axis="desOrSelf" ptType="node"/>
                  <dgm:constrLst>
                    <dgm:constr type="lMarg"/>
                    <dgm:constr type="tMarg"/>
                    <dgm:constr type="bMarg"/>
                  </dgm:constrLst>
                  <dgm:ruleLst>
                    <dgm:rule type="primFontSz" val="5" fact="NaN" max="NaN"/>
                  </dgm:ruleLst>
                </dgm:layoutNode>
              </dgm:forEach>
            </dgm:layoutNode>
          </dgm:if>
          <dgm:if name="Name6" axis="ch" ptType="node" func="cnt" op="equ" val="2">
            <dgm:layoutNode name="arrowDiagram2">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ctrX" for="ch" forName="bullet2a" refType="w" fact="0.25"/>
                    <dgm:constr type="ctrY" for="ch" forName="bullet2a" refType="h" fact="0.573"/>
                    <dgm:constr type="w" for="ch" forName="bullet2a" refType="w" fact="0.035"/>
                    <dgm:constr type="h" for="ch" forName="bullet2a" refType="w" refFor="ch" refForName="bullet2a"/>
                    <dgm:constr type="l" for="ch" forName="textBox2a" refType="ctrX" refFor="ch" refForName="bullet2a"/>
                    <dgm:constr type="t" for="ch" forName="textBox2a" refType="ctrY" refFor="ch" refForName="bullet2a"/>
                    <dgm:constr type="w" for="ch" forName="textBox2a" refType="w" fact="0.325"/>
                    <dgm:constr type="h" for="ch" forName="textBox2a" refType="h" fact="0.427"/>
                    <dgm:constr type="userA" refType="h" refFor="ch" refForName="bullet2a" fact="0.53"/>
                    <dgm:constr type="l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l" for="ch" forName="textBox2b" refType="ctrX" refFor="ch" refForName="bullet2b"/>
                    <dgm:constr type="t" for="ch" forName="textBox2b" refType="ctrY" refFor="ch" refForName="bullet2b"/>
                    <dgm:constr type="w" for="ch" forName="textBox2b" refType="w" fact="0.325"/>
                    <dgm:constr type="h" for="ch" forName="textBox2b" refType="h" fact="0.662"/>
                    <dgm:constr type="userB" refType="h" refFor="ch" refForName="bullet2b" fact="0.53"/>
                    <dgm:constr type="lMarg" for="ch" forName="textBox2b" refType="userB" fact="2.834"/>
                    <dgm:constr type="primFontSz" for="ch" ptType="node" op="equ" val="65"/>
                  </dgm:constrLst>
                </dgm:if>
                <dgm:else name="Name9">
                  <dgm:constrLst>
                    <dgm:constr type="ctrX" for="ch" forName="bullet2a" refType="w" fact="0.25"/>
                    <dgm:constr type="ctrY" for="ch" forName="bullet2a" refType="h" fact="0.573"/>
                    <dgm:constr type="w" for="ch" forName="bullet2a" refType="w" fact="0.035"/>
                    <dgm:constr type="h" for="ch" forName="bullet2a" refType="w" refFor="ch" refForName="bullet2a"/>
                    <dgm:constr type="r" for="ch" forName="textBox2a" refType="ctrX" refFor="ch" refForName="bullet2a"/>
                    <dgm:constr type="b" for="ch" forName="textBox2a" refType="ctrY" refFor="ch" refForName="bullet2a"/>
                    <dgm:constr type="w" for="ch" forName="textBox2a" refType="w" fact="0.25"/>
                    <dgm:constr type="h" for="ch" forName="textBox2a" refType="h" fact="0.573"/>
                    <dgm:constr type="userA" refType="h" refFor="ch" refForName="bullet2a" fact="0.53"/>
                    <dgm:constr type="r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r" for="ch" forName="textBox2b" refType="ctrX" refFor="ch" refForName="bullet2b"/>
                    <dgm:constr type="b" for="ch" forName="textBox2b" refType="ctrY" refFor="ch" refForName="bullet2b"/>
                    <dgm:constr type="w" for="ch" forName="textBox2b" refType="w" fact="0.28"/>
                    <dgm:constr type="h" for="ch" forName="textBox2b" refType="h" fact="0.338"/>
                    <dgm:constr type="userB" refType="h" refFor="ch" refForName="bullet2b" fact="0.53"/>
                    <dgm:constr type="rMarg" for="ch" forName="textBox2b" refType="userB" fact="2.834"/>
                    <dgm:constr type="primFontSz" for="ch" ptType="node" op="equ" val="65"/>
                  </dgm:constrLst>
                </dgm:else>
              </dgm:choose>
              <dgm:ruleLst/>
              <dgm:forEach name="Name10" axis="ch" ptType="node" cnt="1">
                <dgm:layoutNode name="bullet2a" styleLbl="node1">
                  <dgm:alg type="sp"/>
                  <dgm:shape xmlns:r="http://schemas.openxmlformats.org/officeDocument/2006/relationships" type="ellipse" r:blip="">
                    <dgm:adjLst/>
                  </dgm:shape>
                  <dgm:presOf/>
                  <dgm:constrLst/>
                  <dgm:ruleLst/>
                </dgm:layoutNode>
                <dgm:layoutNode name="textBox2a" styleLbl="revTx">
                  <dgm:varLst>
                    <dgm:bulletEnabled val="1"/>
                  </dgm:varLst>
                  <dgm:choose name="Name11">
                    <dgm:if name="Name12" func="var" arg="dir" op="equ" val="norm">
                      <dgm:choose name="Name13">
                        <dgm:if name="Name14" axis="root des" ptType="all node" func="maxDepth" op="gt" val="1">
                          <dgm:alg type="tx">
                            <dgm:param type="txAnchorVert" val="t"/>
                            <dgm:param type="parTxLTRAlign" val="l"/>
                            <dgm:param type="parTxRTLAlign" val="r"/>
                          </dgm:alg>
                        </dgm:if>
                        <dgm:else name="Name15">
                          <dgm:alg type="tx">
                            <dgm:param type="txAnchorVert" val="t"/>
                            <dgm:param type="parTxLTRAlign" val="l"/>
                            <dgm:param type="parTxRTLAlign" val="l"/>
                          </dgm:alg>
                        </dgm:else>
                      </dgm:choose>
                    </dgm:if>
                    <dgm:else name="Name16">
                      <dgm:choose name="Name17">
                        <dgm:if name="Name18" axis="root des" ptType="all node" func="maxDepth" op="gt" val="1">
                          <dgm:alg type="tx">
                            <dgm:param type="txAnchorVert" val="b"/>
                            <dgm:param type="txAnchorVertCh" val="b"/>
                            <dgm:param type="parTxLTRAlign" val="l"/>
                            <dgm:param type="parTxRTLAlign" val="r"/>
                          </dgm:alg>
                        </dgm:if>
                        <dgm:else name="Name1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
                    <dgm:if name="Name21" func="var" arg="dir" op="equ" val="norm">
                      <dgm:constrLst>
                        <dgm:constr type="rMarg"/>
                        <dgm:constr type="tMarg"/>
                        <dgm:constr type="bMarg"/>
                      </dgm:constrLst>
                    </dgm:if>
                    <dgm:else name="Name22">
                      <dgm:constrLst>
                        <dgm:constr type="lMarg"/>
                        <dgm:constr type="tMarg"/>
                        <dgm:constr type="bMarg"/>
                      </dgm:constrLst>
                    </dgm:else>
                  </dgm:choose>
                  <dgm:ruleLst>
                    <dgm:rule type="primFontSz" val="5" fact="NaN" max="NaN"/>
                  </dgm:ruleLst>
                </dgm:layoutNode>
              </dgm:forEach>
              <dgm:forEach name="Name23" axis="ch" ptType="node" st="2" cnt="1">
                <dgm:layoutNode name="bullet2b" styleLbl="node1">
                  <dgm:alg type="sp"/>
                  <dgm:shape xmlns:r="http://schemas.openxmlformats.org/officeDocument/2006/relationships" type="ellipse" r:blip="">
                    <dgm:adjLst/>
                  </dgm:shape>
                  <dgm:presOf/>
                  <dgm:constrLst/>
                  <dgm:ruleLst/>
                </dgm:layoutNode>
                <dgm:layoutNode name="textBox2b" styleLbl="revTx">
                  <dgm:varLst>
                    <dgm:bulletEnabled val="1"/>
                  </dgm:varLst>
                  <dgm:choose name="Name24">
                    <dgm:if name="Name25" func="var" arg="dir" op="equ" val="norm">
                      <dgm:choose name="Name26">
                        <dgm:if name="Name27" axis="root des" ptType="all node" func="maxDepth" op="gt" val="1">
                          <dgm:alg type="tx">
                            <dgm:param type="txAnchorVert" val="t"/>
                            <dgm:param type="parTxLTRAlign" val="l"/>
                            <dgm:param type="parTxRTLAlign" val="r"/>
                          </dgm:alg>
                        </dgm:if>
                        <dgm:else name="Name28">
                          <dgm:alg type="tx">
                            <dgm:param type="txAnchorVert" val="t"/>
                            <dgm:param type="parTxLTRAlign" val="l"/>
                            <dgm:param type="parTxRTLAlign" val="l"/>
                          </dgm:alg>
                        </dgm:else>
                      </dgm:choose>
                    </dgm:if>
                    <dgm:else name="Name29">
                      <dgm:choose name="Name30">
                        <dgm:if name="Name31" axis="root des" ptType="all node" func="maxDepth" op="gt" val="1">
                          <dgm:alg type="tx">
                            <dgm:param type="txAnchorVert" val="b"/>
                            <dgm:param type="txAnchorVertCh" val="b"/>
                            <dgm:param type="parTxLTRAlign" val="l"/>
                            <dgm:param type="parTxRTLAlign" val="r"/>
                          </dgm:alg>
                        </dgm:if>
                        <dgm:else name="Name3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33">
                    <dgm:if name="Name34" func="var" arg="dir" op="equ" val="norm">
                      <dgm:constrLst>
                        <dgm:constr type="rMarg"/>
                        <dgm:constr type="tMarg"/>
                        <dgm:constr type="bMarg"/>
                      </dgm:constrLst>
                    </dgm:if>
                    <dgm:else name="Name35">
                      <dgm:constrLst>
                        <dgm:constr type="lMarg"/>
                        <dgm:constr type="tMarg"/>
                        <dgm:constr type="bMarg"/>
                      </dgm:constrLst>
                    </dgm:else>
                  </dgm:choose>
                  <dgm:ruleLst>
                    <dgm:rule type="primFontSz" val="5" fact="NaN" max="NaN"/>
                  </dgm:ruleLst>
                </dgm:layoutNode>
              </dgm:forEach>
            </dgm:layoutNode>
          </dgm:if>
          <dgm:if name="Name36" axis="ch" ptType="node" func="cnt" op="equ" val="3">
            <dgm:layoutNode name="arrowDiagram3">
              <dgm:alg type="composite">
                <dgm:param type="vertAlign" val="none"/>
                <dgm:param type="horzAlign" val="none"/>
              </dgm:alg>
              <dgm:shape xmlns:r="http://schemas.openxmlformats.org/officeDocument/2006/relationships" r:blip="">
                <dgm:adjLst/>
              </dgm:shape>
              <dgm:presOf/>
              <dgm:choose name="Name37">
                <dgm:if name="Name38" func="var" arg="dir" op="equ" val="norm">
                  <dgm:constrLst>
                    <dgm:constr type="ctrX" for="ch" forName="bullet3a" refType="w" fact="0.14"/>
                    <dgm:constr type="ctrY" for="ch" forName="bullet3a" refType="h" fact="0.711"/>
                    <dgm:constr type="w" for="ch" forName="bullet3a" refType="w" fact="0.026"/>
                    <dgm:constr type="h" for="ch" forName="bullet3a" refType="w" refFor="ch" refForName="bullet3a"/>
                    <dgm:constr type="l" for="ch" forName="textBox3a" refType="ctrX" refFor="ch" refForName="bullet3a"/>
                    <dgm:constr type="t" for="ch" forName="textBox3a" refType="ctrY" refFor="ch" refForName="bullet3a"/>
                    <dgm:constr type="w" for="ch" forName="textBox3a" refType="w" fact="0.233"/>
                    <dgm:constr type="h" for="ch" forName="textBox3a" refType="h" fact="0.289"/>
                    <dgm:constr type="userA" refType="h" refFor="ch" refForName="bullet3a" fact="0.53"/>
                    <dgm:constr type="l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l" for="ch" forName="textBox3b" refType="ctrX" refFor="ch" refForName="bullet3b"/>
                    <dgm:constr type="t" for="ch" forName="textBox3b" refType="ctrY" refFor="ch" refForName="bullet3b"/>
                    <dgm:constr type="w" for="ch" forName="textBox3b" refType="w" fact="0.24"/>
                    <dgm:constr type="h" for="ch" forName="textBox3b" refType="h" fact="0.544"/>
                    <dgm:constr type="userB" refType="h" refFor="ch" refForName="bullet3b" fact="0.53"/>
                    <dgm:constr type="l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l" for="ch" forName="textBox3c" refType="ctrX" refFor="ch" refForName="bullet3c"/>
                    <dgm:constr type="t" for="ch" forName="textBox3c" refType="ctrY" refFor="ch" refForName="bullet3c"/>
                    <dgm:constr type="w" for="ch" forName="textBox3c" refType="w" fact="0.24"/>
                    <dgm:constr type="h" for="ch" forName="textBox3c" refType="h" fact="0.695"/>
                    <dgm:constr type="userC" refType="h" refFor="ch" refForName="bullet3c" fact="0.53"/>
                    <dgm:constr type="lMarg" for="ch" forName="textBox3c" refType="userC" fact="2.834"/>
                    <dgm:constr type="primFontSz" for="ch" ptType="node" op="equ" val="65"/>
                  </dgm:constrLst>
                </dgm:if>
                <dgm:else name="Name39">
                  <dgm:constrLst>
                    <dgm:constr type="ctrX" for="ch" forName="bullet3a" refType="w" fact="0.14"/>
                    <dgm:constr type="ctrY" for="ch" forName="bullet3a" refType="h" fact="0.711"/>
                    <dgm:constr type="w" for="ch" forName="bullet3a" refType="w" fact="0.026"/>
                    <dgm:constr type="h" for="ch" forName="bullet3a" refType="w" refFor="ch" refForName="bullet3a"/>
                    <dgm:constr type="r" for="ch" forName="textBox3a" refType="ctrX" refFor="ch" refForName="bullet3a"/>
                    <dgm:constr type="b" for="ch" forName="textBox3a" refType="ctrY" refFor="ch" refForName="bullet3a"/>
                    <dgm:constr type="w" for="ch" forName="textBox3a" refType="w" fact="0.14"/>
                    <dgm:constr type="h" for="ch" forName="textBox3a" refType="h" fact="0.711"/>
                    <dgm:constr type="userA" refType="h" refFor="ch" refForName="bullet3a" fact="0.53"/>
                    <dgm:constr type="r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r" for="ch" forName="textBox3b" refType="ctrX" refFor="ch" refForName="bullet3b"/>
                    <dgm:constr type="b" for="ch" forName="textBox3b" refType="ctrY" refFor="ch" refForName="bullet3b"/>
                    <dgm:constr type="w" for="ch" forName="textBox3b" refType="w" fact="0.24"/>
                    <dgm:constr type="h" for="ch" forName="textBox3b" refType="h" fact="0.456"/>
                    <dgm:constr type="userB" refType="h" refFor="ch" refForName="bullet3b" fact="0.53"/>
                    <dgm:constr type="r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r" for="ch" forName="textBox3c" refType="ctrX" refFor="ch" refForName="bullet3c"/>
                    <dgm:constr type="b" for="ch" forName="textBox3c" refType="ctrY" refFor="ch" refForName="bullet3c"/>
                    <dgm:constr type="w" for="ch" forName="textBox3c" refType="w" fact="0.24"/>
                    <dgm:constr type="h" for="ch" forName="textBox3c" refType="h" fact="0.305"/>
                    <dgm:constr type="userC" refType="h" refFor="ch" refForName="bullet3c" fact="0.53"/>
                    <dgm:constr type="rMarg" for="ch" forName="textBox3c" refType="userC" fact="2.834"/>
                    <dgm:constr type="primFontSz" for="ch" ptType="node" op="equ" val="65"/>
                  </dgm:constrLst>
                </dgm:else>
              </dgm:choose>
              <dgm:ruleLst/>
              <dgm:forEach name="Name40" axis="ch" ptType="node" cnt="1">
                <dgm:layoutNode name="bullet3a" styleLbl="node1">
                  <dgm:alg type="sp"/>
                  <dgm:shape xmlns:r="http://schemas.openxmlformats.org/officeDocument/2006/relationships" type="ellipse" r:blip="">
                    <dgm:adjLst/>
                  </dgm:shape>
                  <dgm:presOf/>
                  <dgm:constrLst/>
                  <dgm:ruleLst/>
                </dgm:layoutNode>
                <dgm:layoutNode name="textBox3a" styleLbl="revTx">
                  <dgm:varLst>
                    <dgm:bulletEnabled val="1"/>
                  </dgm:varLst>
                  <dgm:choose name="Name41">
                    <dgm:if name="Name42" func="var" arg="dir" op="equ" val="norm">
                      <dgm:choose name="Name43">
                        <dgm:if name="Name44" axis="root des" ptType="all node" func="maxDepth" op="gt" val="1">
                          <dgm:alg type="tx">
                            <dgm:param type="txAnchorVert" val="t"/>
                            <dgm:param type="parTxLTRAlign" val="l"/>
                            <dgm:param type="parTxRTLAlign" val="r"/>
                          </dgm:alg>
                        </dgm:if>
                        <dgm:else name="Name45">
                          <dgm:alg type="tx">
                            <dgm:param type="txAnchorVert" val="t"/>
                            <dgm:param type="parTxLTRAlign" val="l"/>
                            <dgm:param type="parTxRTLAlign" val="l"/>
                          </dgm:alg>
                        </dgm:else>
                      </dgm:choose>
                    </dgm:if>
                    <dgm:else name="Name46">
                      <dgm:choose name="Name47">
                        <dgm:if name="Name48" axis="root des" ptType="all node" func="maxDepth" op="gt" val="1">
                          <dgm:alg type="tx">
                            <dgm:param type="txAnchorVert" val="b"/>
                            <dgm:param type="txAnchorVertCh" val="b"/>
                            <dgm:param type="parTxLTRAlign" val="l"/>
                            <dgm:param type="parTxRTLAlign" val="r"/>
                          </dgm:alg>
                        </dgm:if>
                        <dgm:else name="Name4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50">
                    <dgm:if name="Name51" func="var" arg="dir" op="equ" val="norm">
                      <dgm:constrLst>
                        <dgm:constr type="rMarg"/>
                        <dgm:constr type="tMarg"/>
                        <dgm:constr type="bMarg"/>
                      </dgm:constrLst>
                    </dgm:if>
                    <dgm:else name="Name52">
                      <dgm:constrLst>
                        <dgm:constr type="lMarg"/>
                        <dgm:constr type="tMarg"/>
                        <dgm:constr type="bMarg"/>
                      </dgm:constrLst>
                    </dgm:else>
                  </dgm:choose>
                  <dgm:ruleLst>
                    <dgm:rule type="primFontSz" val="5" fact="NaN" max="NaN"/>
                  </dgm:ruleLst>
                </dgm:layoutNode>
              </dgm:forEach>
              <dgm:forEach name="Name53" axis="ch" ptType="node" st="2" cnt="1">
                <dgm:layoutNode name="bullet3b" styleLbl="node1">
                  <dgm:alg type="sp"/>
                  <dgm:shape xmlns:r="http://schemas.openxmlformats.org/officeDocument/2006/relationships" type="ellipse" r:blip="">
                    <dgm:adjLst/>
                  </dgm:shape>
                  <dgm:presOf/>
                  <dgm:constrLst/>
                  <dgm:ruleLst/>
                </dgm:layoutNode>
                <dgm:layoutNode name="textBox3b" styleLbl="revTx">
                  <dgm:varLst>
                    <dgm:bulletEnabled val="1"/>
                  </dgm:varLst>
                  <dgm:choose name="Name54">
                    <dgm:if name="Name55" func="var" arg="dir" op="equ" val="norm">
                      <dgm:choose name="Name56">
                        <dgm:if name="Name57" axis="root des" ptType="all node" func="maxDepth" op="gt" val="1">
                          <dgm:alg type="tx">
                            <dgm:param type="txAnchorVert" val="t"/>
                            <dgm:param type="parTxLTRAlign" val="l"/>
                            <dgm:param type="parTxRTLAlign" val="r"/>
                          </dgm:alg>
                        </dgm:if>
                        <dgm:else name="Name58">
                          <dgm:alg type="tx">
                            <dgm:param type="txAnchorVert" val="t"/>
                            <dgm:param type="parTxLTRAlign" val="l"/>
                            <dgm:param type="parTxRTLAlign" val="l"/>
                          </dgm:alg>
                        </dgm:else>
                      </dgm:choose>
                    </dgm:if>
                    <dgm:else name="Name59">
                      <dgm:choose name="Name60">
                        <dgm:if name="Name61" axis="root des" ptType="all node" func="maxDepth" op="gt" val="1">
                          <dgm:alg type="tx">
                            <dgm:param type="txAnchorVert" val="b"/>
                            <dgm:param type="txAnchorVertCh" val="b"/>
                            <dgm:param type="parTxLTRAlign" val="l"/>
                            <dgm:param type="parTxRTLAlign" val="r"/>
                          </dgm:alg>
                        </dgm:if>
                        <dgm:else name="Name6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63">
                    <dgm:if name="Name64" func="var" arg="dir" op="equ" val="norm">
                      <dgm:constrLst>
                        <dgm:constr type="rMarg"/>
                        <dgm:constr type="tMarg"/>
                        <dgm:constr type="bMarg"/>
                      </dgm:constrLst>
                    </dgm:if>
                    <dgm:else name="Name65">
                      <dgm:constrLst>
                        <dgm:constr type="lMarg"/>
                        <dgm:constr type="tMarg"/>
                        <dgm:constr type="bMarg"/>
                      </dgm:constrLst>
                    </dgm:else>
                  </dgm:choose>
                  <dgm:ruleLst>
                    <dgm:rule type="primFontSz" val="5" fact="NaN" max="NaN"/>
                  </dgm:ruleLst>
                </dgm:layoutNode>
              </dgm:forEach>
              <dgm:forEach name="Name66" axis="ch" ptType="node" st="3" cnt="1">
                <dgm:layoutNode name="bullet3c" styleLbl="node1">
                  <dgm:alg type="sp"/>
                  <dgm:shape xmlns:r="http://schemas.openxmlformats.org/officeDocument/2006/relationships" type="ellipse" r:blip="">
                    <dgm:adjLst/>
                  </dgm:shape>
                  <dgm:presOf/>
                  <dgm:constrLst/>
                  <dgm:ruleLst/>
                </dgm:layoutNode>
                <dgm:layoutNode name="textBox3c" styleLbl="revTx">
                  <dgm:varLst>
                    <dgm:bulletEnabled val="1"/>
                  </dgm:varLst>
                  <dgm:choose name="Name67">
                    <dgm:if name="Name68" func="var" arg="dir" op="equ" val="norm">
                      <dgm:choose name="Name69">
                        <dgm:if name="Name70" axis="root des" ptType="all node" func="maxDepth" op="gt" val="1">
                          <dgm:alg type="tx">
                            <dgm:param type="txAnchorVert" val="t"/>
                            <dgm:param type="parTxLTRAlign" val="l"/>
                            <dgm:param type="parTxRTLAlign" val="r"/>
                          </dgm:alg>
                        </dgm:if>
                        <dgm:else name="Name71">
                          <dgm:alg type="tx">
                            <dgm:param type="txAnchorVert" val="t"/>
                            <dgm:param type="parTxLTRAlign" val="l"/>
                            <dgm:param type="parTxRTLAlign" val="l"/>
                          </dgm:alg>
                        </dgm:else>
                      </dgm:choose>
                    </dgm:if>
                    <dgm:else name="Name72">
                      <dgm:choose name="Name73">
                        <dgm:if name="Name74" axis="root des" ptType="all node" func="maxDepth" op="gt" val="1">
                          <dgm:alg type="tx">
                            <dgm:param type="txAnchorVert" val="b"/>
                            <dgm:param type="txAnchorVertCh" val="b"/>
                            <dgm:param type="parTxLTRAlign" val="l"/>
                            <dgm:param type="parTxRTLAlign" val="r"/>
                          </dgm:alg>
                        </dgm:if>
                        <dgm:else name="Name7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76">
                    <dgm:if name="Name77" func="var" arg="dir" op="equ" val="norm">
                      <dgm:constrLst>
                        <dgm:constr type="rMarg"/>
                        <dgm:constr type="tMarg"/>
                        <dgm:constr type="bMarg"/>
                      </dgm:constrLst>
                    </dgm:if>
                    <dgm:else name="Name78">
                      <dgm:constrLst>
                        <dgm:constr type="lMarg"/>
                        <dgm:constr type="tMarg"/>
                        <dgm:constr type="bMarg"/>
                      </dgm:constrLst>
                    </dgm:else>
                  </dgm:choose>
                  <dgm:ruleLst>
                    <dgm:rule type="primFontSz" val="5" fact="NaN" max="NaN"/>
                  </dgm:ruleLst>
                </dgm:layoutNode>
              </dgm:forEach>
            </dgm:layoutNode>
          </dgm:if>
          <dgm:if name="Name79" axis="ch" ptType="node" func="cnt" op="equ" val="4">
            <dgm:layoutNode name="arrowDiagram4">
              <dgm:alg type="composite">
                <dgm:param type="vertAlign" val="none"/>
                <dgm:param type="horzAlign" val="none"/>
              </dgm:alg>
              <dgm:shape xmlns:r="http://schemas.openxmlformats.org/officeDocument/2006/relationships" r:blip="">
                <dgm:adjLst/>
              </dgm:shape>
              <dgm:presOf/>
              <dgm:choose name="Name80">
                <dgm:if name="Name81" func="var" arg="dir" op="equ" val="norm">
                  <dgm:constrLst>
                    <dgm:constr type="ctrX" for="ch" forName="bullet4a" refType="w" fact="0.11"/>
                    <dgm:constr type="ctrY" for="ch" forName="bullet4a" refType="h" fact="0.762"/>
                    <dgm:constr type="w" for="ch" forName="bullet4a" refType="w" fact="0.023"/>
                    <dgm:constr type="h" for="ch" forName="bullet4a" refType="w" refFor="ch" refForName="bullet4a"/>
                    <dgm:constr type="l" for="ch" forName="textBox4a" refType="ctrX" refFor="ch" refForName="bullet4a"/>
                    <dgm:constr type="t" for="ch" forName="textBox4a" refType="ctrY" refFor="ch" refForName="bullet4a"/>
                    <dgm:constr type="w" for="ch" forName="textBox4a" refType="w" fact="0.171"/>
                    <dgm:constr type="h" for="ch" forName="textBox4a" refType="h" fact="0.238"/>
                    <dgm:constr type="userA" refType="h" refFor="ch" refForName="bullet4a" fact="0.53"/>
                    <dgm:constr type="l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l" for="ch" forName="textBox4b" refType="ctrX" refFor="ch" refForName="bullet4b"/>
                    <dgm:constr type="t" for="ch" forName="textBox4b" refType="ctrY" refFor="ch" refForName="bullet4b"/>
                    <dgm:constr type="w" for="ch" forName="textBox4b" refType="w" fact="0.21"/>
                    <dgm:constr type="h" for="ch" forName="textBox4b" refType="h" fact="0.457"/>
                    <dgm:constr type="userB" refType="h" refFor="ch" refForName="bullet4b" fact="0.53"/>
                    <dgm:constr type="l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l" for="ch" forName="textBox4c" refType="ctrX" refFor="ch" refForName="bullet4c"/>
                    <dgm:constr type="t" for="ch" forName="textBox4c" refType="ctrY" refFor="ch" refForName="bullet4c"/>
                    <dgm:constr type="w" for="ch" forName="textBox4c" refType="w" fact="0.21"/>
                    <dgm:constr type="h" for="ch" forName="textBox4c" refType="h" fact="0.618"/>
                    <dgm:constr type="userC" refType="h" refFor="ch" refForName="bullet4c" fact="0.53"/>
                    <dgm:constr type="l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l" for="ch" forName="textBox4d" refType="ctrX" refFor="ch" refForName="bullet4d"/>
                    <dgm:constr type="t" for="ch" forName="textBox4d" refType="ctrY" refFor="ch" refForName="bullet4d"/>
                    <dgm:constr type="w" for="ch" forName="textBox4d" refType="w" fact="0.21"/>
                    <dgm:constr type="h" for="ch" forName="textBox4d" refType="h" fact="0.717"/>
                    <dgm:constr type="userD" refType="h" refFor="ch" refForName="bullet4d" fact="0.53"/>
                    <dgm:constr type="lMarg" for="ch" forName="textBox4d" refType="userD" fact="2.834"/>
                    <dgm:constr type="primFontSz" for="ch" ptType="node" op="equ" val="65"/>
                  </dgm:constrLst>
                </dgm:if>
                <dgm:else name="Name82">
                  <dgm:constrLst>
                    <dgm:constr type="ctrX" for="ch" forName="bullet4a" refType="w" fact="0.11"/>
                    <dgm:constr type="ctrY" for="ch" forName="bullet4a" refType="h" fact="0.762"/>
                    <dgm:constr type="w" for="ch" forName="bullet4a" refType="w" fact="0.023"/>
                    <dgm:constr type="h" for="ch" forName="bullet4a" refType="w" refFor="ch" refForName="bullet4a"/>
                    <dgm:constr type="r" for="ch" forName="textBox4a" refType="ctrX" refFor="ch" refForName="bullet4a"/>
                    <dgm:constr type="b" for="ch" forName="textBox4a" refType="ctrY" refFor="ch" refForName="bullet4a"/>
                    <dgm:constr type="w" for="ch" forName="textBox4a" refType="w" fact="0.11"/>
                    <dgm:constr type="h" for="ch" forName="textBox4a" refType="h" fact="0.762"/>
                    <dgm:constr type="userA" refType="h" refFor="ch" refForName="bullet4a" fact="0.53"/>
                    <dgm:constr type="r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r" for="ch" forName="textBox4b" refType="ctrX" refFor="ch" refForName="bullet4b"/>
                    <dgm:constr type="b" for="ch" forName="textBox4b" refType="ctrY" refFor="ch" refForName="bullet4b"/>
                    <dgm:constr type="w" for="ch" forName="textBox4b" refType="w" fact="0.171"/>
                    <dgm:constr type="h" for="ch" forName="textBox4b" refType="h" fact="0.543"/>
                    <dgm:constr type="userB" refType="h" refFor="ch" refForName="bullet4b" fact="0.53"/>
                    <dgm:constr type="r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r" for="ch" forName="textBox4c" refType="ctrX" refFor="ch" refForName="bullet4c"/>
                    <dgm:constr type="b" for="ch" forName="textBox4c" refType="ctrY" refFor="ch" refForName="bullet4c"/>
                    <dgm:constr type="w" for="ch" forName="textBox4c" refType="w" fact="0.21"/>
                    <dgm:constr type="h" for="ch" forName="textBox4c" refType="h" fact="0.382"/>
                    <dgm:constr type="userC" refType="h" refFor="ch" refForName="bullet4c" fact="0.53"/>
                    <dgm:constr type="r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r" for="ch" forName="textBox4d" refType="ctrX" refFor="ch" refForName="bullet4d"/>
                    <dgm:constr type="b" for="ch" forName="textBox4d" refType="ctrY" refFor="ch" refForName="bullet4d"/>
                    <dgm:constr type="w" for="ch" forName="textBox4d" refType="w" fact="0.21"/>
                    <dgm:constr type="h" for="ch" forName="textBox4d" refType="h" fact="0.283"/>
                    <dgm:constr type="userD" refType="h" refFor="ch" refForName="bullet4d" fact="0.53"/>
                    <dgm:constr type="rMarg" for="ch" forName="textBox4d" refType="userD" fact="2.834"/>
                    <dgm:constr type="primFontSz" for="ch" ptType="node" op="equ" val="65"/>
                  </dgm:constrLst>
                </dgm:else>
              </dgm:choose>
              <dgm:ruleLst/>
              <dgm:forEach name="Name83" axis="ch" ptType="node" cnt="1">
                <dgm:layoutNode name="bullet4a" styleLbl="node1">
                  <dgm:alg type="sp"/>
                  <dgm:shape xmlns:r="http://schemas.openxmlformats.org/officeDocument/2006/relationships" type="ellipse" r:blip="">
                    <dgm:adjLst/>
                  </dgm:shape>
                  <dgm:presOf/>
                  <dgm:constrLst/>
                  <dgm:ruleLst/>
                </dgm:layoutNode>
                <dgm:layoutNode name="textBox4a" styleLbl="revTx">
                  <dgm:varLst>
                    <dgm:bulletEnabled val="1"/>
                  </dgm:varLst>
                  <dgm:choose name="Name84">
                    <dgm:if name="Name85" func="var" arg="dir" op="equ" val="norm">
                      <dgm:choose name="Name86">
                        <dgm:if name="Name87" axis="root des" ptType="all node" func="maxDepth" op="gt" val="1">
                          <dgm:alg type="tx">
                            <dgm:param type="txAnchorVert" val="t"/>
                            <dgm:param type="parTxLTRAlign" val="l"/>
                            <dgm:param type="parTxRTLAlign" val="r"/>
                          </dgm:alg>
                        </dgm:if>
                        <dgm:else name="Name88">
                          <dgm:alg type="tx">
                            <dgm:param type="txAnchorVert" val="t"/>
                            <dgm:param type="parTxLTRAlign" val="l"/>
                            <dgm:param type="parTxRTLAlign" val="l"/>
                          </dgm:alg>
                        </dgm:else>
                      </dgm:choose>
                    </dgm:if>
                    <dgm:else name="Name89">
                      <dgm:choose name="Name90">
                        <dgm:if name="Name91" axis="root des" ptType="all node" func="maxDepth" op="gt" val="1">
                          <dgm:alg type="tx">
                            <dgm:param type="txAnchorVert" val="b"/>
                            <dgm:param type="txAnchorVertCh" val="b"/>
                            <dgm:param type="parTxLTRAlign" val="l"/>
                            <dgm:param type="parTxRTLAlign" val="r"/>
                          </dgm:alg>
                        </dgm:if>
                        <dgm:else name="Name9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rMarg"/>
                        <dgm:constr type="tMarg"/>
                        <dgm:constr type="bMarg"/>
                      </dgm:constrLst>
                    </dgm:if>
                    <dgm:else name="Name95">
                      <dgm:constrLst>
                        <dgm:constr type="lMarg"/>
                        <dgm:constr type="tMarg"/>
                        <dgm:constr type="bMarg"/>
                      </dgm:constrLst>
                    </dgm:else>
                  </dgm:choose>
                  <dgm:ruleLst>
                    <dgm:rule type="primFontSz" val="5" fact="NaN" max="NaN"/>
                  </dgm:ruleLst>
                </dgm:layoutNode>
              </dgm:forEach>
              <dgm:forEach name="Name96" axis="ch" ptType="node" st="2" cnt="1">
                <dgm:layoutNode name="bullet4b" styleLbl="node1">
                  <dgm:alg type="sp"/>
                  <dgm:shape xmlns:r="http://schemas.openxmlformats.org/officeDocument/2006/relationships" type="ellipse" r:blip="">
                    <dgm:adjLst/>
                  </dgm:shape>
                  <dgm:presOf/>
                  <dgm:constrLst/>
                  <dgm:ruleLst/>
                </dgm:layoutNode>
                <dgm:layoutNode name="textBox4b" styleLbl="revTx">
                  <dgm:varLst>
                    <dgm:bulletEnabled val="1"/>
                  </dgm:varLst>
                  <dgm:choose name="Name97">
                    <dgm:if name="Name98" func="var" arg="dir" op="equ" val="norm">
                      <dgm:choose name="Name99">
                        <dgm:if name="Name100" axis="root des" ptType="all node" func="maxDepth" op="gt" val="1">
                          <dgm:alg type="tx">
                            <dgm:param type="txAnchorVert" val="t"/>
                            <dgm:param type="parTxLTRAlign" val="l"/>
                            <dgm:param type="parTxRTLAlign" val="r"/>
                          </dgm:alg>
                        </dgm:if>
                        <dgm:else name="Name101">
                          <dgm:alg type="tx">
                            <dgm:param type="txAnchorVert" val="t"/>
                            <dgm:param type="parTxLTRAlign" val="l"/>
                            <dgm:param type="parTxRTLAlign" val="l"/>
                          </dgm:alg>
                        </dgm:else>
                      </dgm:choose>
                    </dgm:if>
                    <dgm:else name="Name102">
                      <dgm:choose name="Name103">
                        <dgm:if name="Name104" axis="root des" ptType="all node" func="maxDepth" op="gt" val="1">
                          <dgm:alg type="tx">
                            <dgm:param type="txAnchorVert" val="b"/>
                            <dgm:param type="txAnchorVertCh" val="b"/>
                            <dgm:param type="parTxLTRAlign" val="l"/>
                            <dgm:param type="parTxRTLAlign" val="r"/>
                          </dgm:alg>
                        </dgm:if>
                        <dgm:else name="Name10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06">
                    <dgm:if name="Name107" func="var" arg="dir" op="equ" val="norm">
                      <dgm:constrLst>
                        <dgm:constr type="rMarg"/>
                        <dgm:constr type="tMarg"/>
                        <dgm:constr type="bMarg"/>
                      </dgm:constrLst>
                    </dgm:if>
                    <dgm:else name="Name108">
                      <dgm:constrLst>
                        <dgm:constr type="lMarg"/>
                        <dgm:constr type="tMarg"/>
                        <dgm:constr type="bMarg"/>
                      </dgm:constrLst>
                    </dgm:else>
                  </dgm:choose>
                  <dgm:ruleLst>
                    <dgm:rule type="primFontSz" val="5" fact="NaN" max="NaN"/>
                  </dgm:ruleLst>
                </dgm:layoutNode>
              </dgm:forEach>
              <dgm:forEach name="Name109" axis="ch" ptType="node" st="3" cnt="1">
                <dgm:layoutNode name="bullet4c" styleLbl="node1">
                  <dgm:alg type="sp"/>
                  <dgm:shape xmlns:r="http://schemas.openxmlformats.org/officeDocument/2006/relationships" type="ellipse" r:blip="">
                    <dgm:adjLst/>
                  </dgm:shape>
                  <dgm:presOf/>
                  <dgm:constrLst/>
                  <dgm:ruleLst/>
                </dgm:layoutNode>
                <dgm:layoutNode name="textBox4c" styleLbl="revTx">
                  <dgm:varLst>
                    <dgm:bulletEnabled val="1"/>
                  </dgm:varLst>
                  <dgm:choose name="Name110">
                    <dgm:if name="Name111" func="var" arg="dir" op="equ" val="norm">
                      <dgm:choose name="Name112">
                        <dgm:if name="Name113" axis="root des" ptType="all node" func="maxDepth" op="gt" val="1">
                          <dgm:alg type="tx">
                            <dgm:param type="txAnchorVert" val="t"/>
                            <dgm:param type="parTxLTRAlign" val="l"/>
                            <dgm:param type="parTxRTLAlign" val="r"/>
                          </dgm:alg>
                        </dgm:if>
                        <dgm:else name="Name114">
                          <dgm:alg type="tx">
                            <dgm:param type="txAnchorVert" val="t"/>
                            <dgm:param type="parTxLTRAlign" val="l"/>
                            <dgm:param type="parTxRTLAlign" val="l"/>
                          </dgm:alg>
                        </dgm:else>
                      </dgm:choose>
                    </dgm:if>
                    <dgm:else name="Name115">
                      <dgm:choose name="Name116">
                        <dgm:if name="Name117" axis="root des" ptType="all node" func="maxDepth" op="gt" val="1">
                          <dgm:alg type="tx">
                            <dgm:param type="txAnchorVert" val="b"/>
                            <dgm:param type="txAnchorVertCh" val="b"/>
                            <dgm:param type="parTxLTRAlign" val="l"/>
                            <dgm:param type="parTxRTLAlign" val="r"/>
                          </dgm:alg>
                        </dgm:if>
                        <dgm:else name="Name11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19">
                    <dgm:if name="Name120" func="var" arg="dir" op="equ" val="norm">
                      <dgm:constrLst>
                        <dgm:constr type="rMarg"/>
                        <dgm:constr type="tMarg"/>
                        <dgm:constr type="bMarg"/>
                      </dgm:constrLst>
                    </dgm:if>
                    <dgm:else name="Name121">
                      <dgm:constrLst>
                        <dgm:constr type="lMarg"/>
                        <dgm:constr type="tMarg"/>
                        <dgm:constr type="bMarg"/>
                      </dgm:constrLst>
                    </dgm:else>
                  </dgm:choose>
                  <dgm:ruleLst>
                    <dgm:rule type="primFontSz" val="5" fact="NaN" max="NaN"/>
                  </dgm:ruleLst>
                </dgm:layoutNode>
              </dgm:forEach>
              <dgm:forEach name="Name122" axis="ch" ptType="node" st="4" cnt="1">
                <dgm:layoutNode name="bullet4d" styleLbl="node1">
                  <dgm:alg type="sp"/>
                  <dgm:shape xmlns:r="http://schemas.openxmlformats.org/officeDocument/2006/relationships" type="ellipse" r:blip="">
                    <dgm:adjLst/>
                  </dgm:shape>
                  <dgm:presOf/>
                  <dgm:constrLst/>
                  <dgm:ruleLst/>
                </dgm:layoutNode>
                <dgm:layoutNode name="textBox4d" styleLbl="revTx">
                  <dgm:varLst>
                    <dgm:bulletEnabled val="1"/>
                  </dgm:varLst>
                  <dgm:choose name="Name123">
                    <dgm:if name="Name124" func="var" arg="dir" op="equ" val="norm">
                      <dgm:choose name="Name125">
                        <dgm:if name="Name126" axis="root des" ptType="all node" func="maxDepth" op="gt" val="1">
                          <dgm:alg type="tx">
                            <dgm:param type="txAnchorVert" val="t"/>
                            <dgm:param type="parTxLTRAlign" val="l"/>
                            <dgm:param type="parTxRTLAlign" val="r"/>
                          </dgm:alg>
                        </dgm:if>
                        <dgm:else name="Name127">
                          <dgm:alg type="tx">
                            <dgm:param type="txAnchorVert" val="t"/>
                            <dgm:param type="parTxLTRAlign" val="l"/>
                            <dgm:param type="parTxRTLAlign" val="l"/>
                          </dgm:alg>
                        </dgm:else>
                      </dgm:choose>
                    </dgm:if>
                    <dgm:else name="Name128">
                      <dgm:choose name="Name129">
                        <dgm:if name="Name130" axis="root des" ptType="all node" func="maxDepth" op="gt" val="1">
                          <dgm:alg type="tx">
                            <dgm:param type="txAnchorVert" val="b"/>
                            <dgm:param type="txAnchorVertCh" val="b"/>
                            <dgm:param type="parTxLTRAlign" val="l"/>
                            <dgm:param type="parTxRTLAlign" val="r"/>
                          </dgm:alg>
                        </dgm:if>
                        <dgm:else name="Name13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32">
                    <dgm:if name="Name133" func="var" arg="dir" op="equ" val="norm">
                      <dgm:constrLst>
                        <dgm:constr type="rMarg"/>
                        <dgm:constr type="tMarg"/>
                        <dgm:constr type="bMarg"/>
                      </dgm:constrLst>
                    </dgm:if>
                    <dgm:else name="Name134">
                      <dgm:constrLst>
                        <dgm:constr type="lMarg"/>
                        <dgm:constr type="tMarg"/>
                        <dgm:constr type="bMarg"/>
                      </dgm:constrLst>
                    </dgm:else>
                  </dgm:choose>
                  <dgm:ruleLst>
                    <dgm:rule type="primFontSz" val="5" fact="NaN" max="NaN"/>
                  </dgm:ruleLst>
                </dgm:layoutNode>
              </dgm:forEach>
            </dgm:layoutNode>
          </dgm:if>
          <dgm:else name="Name135">
            <dgm:layoutNode name="arrowDiagram5">
              <dgm:alg type="composite">
                <dgm:param type="vertAlign" val="none"/>
                <dgm:param type="horzAlign" val="none"/>
              </dgm:alg>
              <dgm:shape xmlns:r="http://schemas.openxmlformats.org/officeDocument/2006/relationships" r:blip="">
                <dgm:adjLst/>
              </dgm:shape>
              <dgm:presOf/>
              <dgm:choose name="Name136">
                <dgm:if name="Name137" func="var" arg="dir" op="equ" val="norm">
                  <dgm:constrLst>
                    <dgm:constr type="ctrX" for="ch" forName="bullet5a" refType="w" fact="0.11"/>
                    <dgm:constr type="ctrY" for="ch" forName="bullet5a" refType="h" fact="0.762"/>
                    <dgm:constr type="w" for="ch" forName="bullet5a" refType="w" fact="0.023"/>
                    <dgm:constr type="h" for="ch" forName="bullet5a" refType="w" refFor="ch" refForName="bullet5a"/>
                    <dgm:constr type="l" for="ch" forName="textBox5a" refType="ctrX" refFor="ch" refForName="bullet5a"/>
                    <dgm:constr type="t" for="ch" forName="textBox5a" refType="ctrY" refFor="ch" refForName="bullet5a"/>
                    <dgm:constr type="w" for="ch" forName="textBox5a" refType="w" fact="0.131"/>
                    <dgm:constr type="h" for="ch" forName="textBox5a" refType="h" fact="0.238"/>
                    <dgm:constr type="userA" refType="h" refFor="ch" refForName="bullet5a" fact="0.53"/>
                    <dgm:constr type="l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l" for="ch" forName="textBox5b" refType="ctrX" refFor="ch" refForName="bullet5b"/>
                    <dgm:constr type="t" for="ch" forName="textBox5b" refType="ctrY" refFor="ch" refForName="bullet5b"/>
                    <dgm:constr type="w" for="ch" forName="textBox5b" refType="w" fact="0.166"/>
                    <dgm:constr type="h" for="ch" forName="textBox5b" refType="h" fact="0.419"/>
                    <dgm:constr type="userB" refType="h" refFor="ch" refForName="bullet5b" fact="0.53"/>
                    <dgm:constr type="l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l" for="ch" forName="textBox5c" refType="ctrX" refFor="ch" refForName="bullet5c"/>
                    <dgm:constr type="t" for="ch" forName="textBox5c" refType="ctrY" refFor="ch" refForName="bullet5c"/>
                    <dgm:constr type="w" for="ch" forName="textBox5c" refType="w" fact="0.193"/>
                    <dgm:constr type="h" for="ch" forName="textBox5c" refType="h" fact="0.562"/>
                    <dgm:constr type="userC" refType="h" refFor="ch" refForName="bullet5c" fact="0.53"/>
                    <dgm:constr type="l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l" for="ch" forName="textBox5d" refType="ctrX" refFor="ch" refForName="bullet5d"/>
                    <dgm:constr type="t" for="ch" forName="textBox5d" refType="ctrY" refFor="ch" refForName="bullet5d"/>
                    <dgm:constr type="w" for="ch" forName="textBox5d" refType="w" fact="0.2"/>
                    <dgm:constr type="h" for="ch" forName="textBox5d" refType="h" fact="0.67"/>
                    <dgm:constr type="userD" refType="h" refFor="ch" refForName="bullet5d" fact="0.53"/>
                    <dgm:constr type="l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l" for="ch" forName="textBox5e" refType="ctrX" refFor="ch" refForName="bullet5e"/>
                    <dgm:constr type="t" for="ch" forName="textBox5e" refType="ctrY" refFor="ch" refForName="bullet5e"/>
                    <dgm:constr type="w" for="ch" forName="textBox5e" refType="w" fact="0.2"/>
                    <dgm:constr type="h" for="ch" forName="textBox5e" refType="h" fact="0.736"/>
                    <dgm:constr type="userE" refType="h" refFor="ch" refForName="bullet5e" fact="0.53"/>
                    <dgm:constr type="lMarg" for="ch" forName="textBox5e" refType="userE" fact="2.834"/>
                    <dgm:constr type="primFontSz" for="ch" ptType="node" op="equ" val="65"/>
                  </dgm:constrLst>
                </dgm:if>
                <dgm:else name="Name138">
                  <dgm:constrLst>
                    <dgm:constr type="ctrX" for="ch" forName="bullet5a" refType="w" fact="0.11"/>
                    <dgm:constr type="ctrY" for="ch" forName="bullet5a" refType="h" fact="0.762"/>
                    <dgm:constr type="w" for="ch" forName="bullet5a" refType="w" fact="0.023"/>
                    <dgm:constr type="h" for="ch" forName="bullet5a" refType="w" refFor="ch" refForName="bullet5a"/>
                    <dgm:constr type="r" for="ch" forName="textBox5a" refType="ctrX" refFor="ch" refForName="bullet5a"/>
                    <dgm:constr type="b" for="ch" forName="textBox5a" refType="ctrY" refFor="ch" refForName="bullet5a"/>
                    <dgm:constr type="w" for="ch" forName="textBox5a" refType="w" fact="0.11"/>
                    <dgm:constr type="h" for="ch" forName="textBox5a" refType="h" fact="0.762"/>
                    <dgm:constr type="userA" refType="h" refFor="ch" refForName="bullet5a" fact="0.53"/>
                    <dgm:constr type="r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r" for="ch" forName="textBox5b" refType="ctrX" refFor="ch" refForName="bullet5b"/>
                    <dgm:constr type="b" for="ch" forName="textBox5b" refType="ctrY" refFor="ch" refForName="bullet5b"/>
                    <dgm:constr type="w" for="ch" forName="textBox5b" refType="w" fact="0.131"/>
                    <dgm:constr type="h" for="ch" forName="textBox5b" refType="h" fact="0.581"/>
                    <dgm:constr type="userB" refType="h" refFor="ch" refForName="bullet5b" fact="0.53"/>
                    <dgm:constr type="r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r" for="ch" forName="textBox5c" refType="ctrX" refFor="ch" refForName="bullet5c"/>
                    <dgm:constr type="b" for="ch" forName="textBox5c" refType="ctrY" refFor="ch" refForName="bullet5c"/>
                    <dgm:constr type="w" for="ch" forName="textBox5c" refType="w" fact="0.166"/>
                    <dgm:constr type="h" for="ch" forName="textBox5c" refType="h" fact="0.438"/>
                    <dgm:constr type="userC" refType="h" refFor="ch" refForName="bullet5c" fact="0.53"/>
                    <dgm:constr type="r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r" for="ch" forName="textBox5d" refType="ctrX" refFor="ch" refForName="bullet5d"/>
                    <dgm:constr type="b" for="ch" forName="textBox5d" refType="ctrY" refFor="ch" refForName="bullet5d"/>
                    <dgm:constr type="w" for="ch" forName="textBox5d" refType="w" fact="0.193"/>
                    <dgm:constr type="h" for="ch" forName="textBox5d" refType="h" fact="0.33"/>
                    <dgm:constr type="userD" refType="h" refFor="ch" refForName="bullet5d" fact="0.53"/>
                    <dgm:constr type="r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r" for="ch" forName="textBox5e" refType="ctrX" refFor="ch" refForName="bullet5e"/>
                    <dgm:constr type="b" for="ch" forName="textBox5e" refType="ctrY" refFor="ch" refForName="bullet5e"/>
                    <dgm:constr type="w" for="ch" forName="textBox5e" refType="w" fact="0.2"/>
                    <dgm:constr type="h" for="ch" forName="textBox5e" refType="h" fact="0.264"/>
                    <dgm:constr type="userE" refType="h" refFor="ch" refForName="bullet5e" fact="0.53"/>
                    <dgm:constr type="rMarg" for="ch" forName="textBox5e" refType="userE" fact="2.834"/>
                    <dgm:constr type="primFontSz" for="ch" ptType="node" op="equ" val="65"/>
                  </dgm:constrLst>
                </dgm:else>
              </dgm:choose>
              <dgm:ruleLst/>
              <dgm:forEach name="Name139" axis="ch" ptType="node" cnt="1">
                <dgm:layoutNode name="bullet5a" styleLbl="node1">
                  <dgm:alg type="sp"/>
                  <dgm:shape xmlns:r="http://schemas.openxmlformats.org/officeDocument/2006/relationships" type="ellipse" r:blip="">
                    <dgm:adjLst/>
                  </dgm:shape>
                  <dgm:presOf/>
                  <dgm:constrLst/>
                  <dgm:ruleLst/>
                </dgm:layoutNode>
                <dgm:layoutNode name="textBox5a" styleLbl="revTx">
                  <dgm:varLst>
                    <dgm:bulletEnabled val="1"/>
                  </dgm:varLst>
                  <dgm:choose name="Name140">
                    <dgm:if name="Name141" func="var" arg="dir" op="equ" val="norm">
                      <dgm:choose name="Name142">
                        <dgm:if name="Name143" axis="root des" ptType="all node" func="maxDepth" op="gt" val="1">
                          <dgm:alg type="tx">
                            <dgm:param type="txAnchorVert" val="t"/>
                            <dgm:param type="parTxLTRAlign" val="l"/>
                            <dgm:param type="parTxRTLAlign" val="r"/>
                          </dgm:alg>
                        </dgm:if>
                        <dgm:else name="Name144">
                          <dgm:alg type="tx">
                            <dgm:param type="txAnchorVert" val="t"/>
                            <dgm:param type="parTxLTRAlign" val="l"/>
                            <dgm:param type="parTxRTLAlign" val="l"/>
                          </dgm:alg>
                        </dgm:else>
                      </dgm:choose>
                    </dgm:if>
                    <dgm:else name="Name145">
                      <dgm:choose name="Name146">
                        <dgm:if name="Name147" axis="root des" ptType="all node" func="maxDepth" op="gt" val="1">
                          <dgm:alg type="tx">
                            <dgm:param type="txAnchorVert" val="b"/>
                            <dgm:param type="txAnchorVertCh" val="b"/>
                            <dgm:param type="parTxLTRAlign" val="l"/>
                            <dgm:param type="parTxRTLAlign" val="r"/>
                          </dgm:alg>
                        </dgm:if>
                        <dgm:else name="Name14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49">
                    <dgm:if name="Name150" func="var" arg="dir" op="equ" val="norm">
                      <dgm:constrLst>
                        <dgm:constr type="rMarg"/>
                        <dgm:constr type="tMarg"/>
                        <dgm:constr type="bMarg"/>
                      </dgm:constrLst>
                    </dgm:if>
                    <dgm:else name="Name151">
                      <dgm:constrLst>
                        <dgm:constr type="lMarg"/>
                        <dgm:constr type="tMarg"/>
                        <dgm:constr type="bMarg"/>
                      </dgm:constrLst>
                    </dgm:else>
                  </dgm:choose>
                  <dgm:ruleLst>
                    <dgm:rule type="primFontSz" val="5" fact="NaN" max="NaN"/>
                  </dgm:ruleLst>
                </dgm:layoutNode>
              </dgm:forEach>
              <dgm:forEach name="Name152" axis="ch" ptType="node" st="2" cnt="1">
                <dgm:layoutNode name="bullet5b" styleLbl="node1">
                  <dgm:alg type="sp"/>
                  <dgm:shape xmlns:r="http://schemas.openxmlformats.org/officeDocument/2006/relationships" type="ellipse" r:blip="">
                    <dgm:adjLst/>
                  </dgm:shape>
                  <dgm:presOf/>
                  <dgm:constrLst/>
                  <dgm:ruleLst/>
                </dgm:layoutNode>
                <dgm:layoutNode name="textBox5b" styleLbl="revTx">
                  <dgm:varLst>
                    <dgm:bulletEnabled val="1"/>
                  </dgm:varLst>
                  <dgm:choose name="Name153">
                    <dgm:if name="Name154" func="var" arg="dir" op="equ" val="norm">
                      <dgm:choose name="Name155">
                        <dgm:if name="Name156" axis="root des" ptType="all node" func="maxDepth" op="gt" val="1">
                          <dgm:alg type="tx">
                            <dgm:param type="txAnchorVert" val="t"/>
                            <dgm:param type="parTxLTRAlign" val="l"/>
                            <dgm:param type="parTxRTLAlign" val="r"/>
                          </dgm:alg>
                        </dgm:if>
                        <dgm:else name="Name157">
                          <dgm:alg type="tx">
                            <dgm:param type="txAnchorVert" val="t"/>
                            <dgm:param type="parTxLTRAlign" val="l"/>
                            <dgm:param type="parTxRTLAlign" val="l"/>
                          </dgm:alg>
                        </dgm:else>
                      </dgm:choose>
                    </dgm:if>
                    <dgm:else name="Name158">
                      <dgm:choose name="Name159">
                        <dgm:if name="Name160" axis="root des" ptType="all node" func="maxDepth" op="gt" val="1">
                          <dgm:alg type="tx">
                            <dgm:param type="txAnchorVert" val="b"/>
                            <dgm:param type="txAnchorVertCh" val="b"/>
                            <dgm:param type="parTxLTRAlign" val="l"/>
                            <dgm:param type="parTxRTLAlign" val="r"/>
                          </dgm:alg>
                        </dgm:if>
                        <dgm:else name="Name16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62">
                    <dgm:if name="Name163" func="var" arg="dir" op="equ" val="norm">
                      <dgm:constrLst>
                        <dgm:constr type="rMarg"/>
                        <dgm:constr type="tMarg"/>
                        <dgm:constr type="bMarg"/>
                      </dgm:constrLst>
                    </dgm:if>
                    <dgm:else name="Name164">
                      <dgm:constrLst>
                        <dgm:constr type="lMarg"/>
                        <dgm:constr type="tMarg"/>
                        <dgm:constr type="bMarg"/>
                      </dgm:constrLst>
                    </dgm:else>
                  </dgm:choose>
                  <dgm:ruleLst>
                    <dgm:rule type="primFontSz" val="5" fact="NaN" max="NaN"/>
                  </dgm:ruleLst>
                </dgm:layoutNode>
              </dgm:forEach>
              <dgm:forEach name="Name165" axis="ch" ptType="node" st="3" cnt="1">
                <dgm:layoutNode name="bullet5c" styleLbl="node1">
                  <dgm:alg type="sp"/>
                  <dgm:shape xmlns:r="http://schemas.openxmlformats.org/officeDocument/2006/relationships" type="ellipse" r:blip="">
                    <dgm:adjLst/>
                  </dgm:shape>
                  <dgm:presOf/>
                  <dgm:constrLst/>
                  <dgm:ruleLst/>
                </dgm:layoutNode>
                <dgm:layoutNode name="textBox5c" styleLbl="revTx">
                  <dgm:varLst>
                    <dgm:bulletEnabled val="1"/>
                  </dgm:varLst>
                  <dgm:choose name="Name166">
                    <dgm:if name="Name167" func="var" arg="dir" op="equ" val="norm">
                      <dgm:choose name="Name168">
                        <dgm:if name="Name169" axis="root des" ptType="all node" func="maxDepth" op="gt" val="1">
                          <dgm:alg type="tx">
                            <dgm:param type="txAnchorVert" val="t"/>
                            <dgm:param type="parTxLTRAlign" val="l"/>
                            <dgm:param type="parTxRTLAlign" val="r"/>
                          </dgm:alg>
                        </dgm:if>
                        <dgm:else name="Name170">
                          <dgm:alg type="tx">
                            <dgm:param type="txAnchorVert" val="t"/>
                            <dgm:param type="parTxLTRAlign" val="l"/>
                            <dgm:param type="parTxRTLAlign" val="l"/>
                          </dgm:alg>
                        </dgm:else>
                      </dgm:choose>
                    </dgm:if>
                    <dgm:else name="Name171">
                      <dgm:choose name="Name172">
                        <dgm:if name="Name173" axis="root des" ptType="all node" func="maxDepth" op="gt" val="1">
                          <dgm:alg type="tx">
                            <dgm:param type="txAnchorVert" val="b"/>
                            <dgm:param type="txAnchorVertCh" val="b"/>
                            <dgm:param type="parTxLTRAlign" val="l"/>
                            <dgm:param type="parTxRTLAlign" val="r"/>
                          </dgm:alg>
                        </dgm:if>
                        <dgm:else name="Name174">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75">
                    <dgm:if name="Name176" func="var" arg="dir" op="equ" val="norm">
                      <dgm:constrLst>
                        <dgm:constr type="rMarg"/>
                        <dgm:constr type="tMarg"/>
                        <dgm:constr type="bMarg"/>
                      </dgm:constrLst>
                    </dgm:if>
                    <dgm:else name="Name177">
                      <dgm:constrLst>
                        <dgm:constr type="lMarg"/>
                        <dgm:constr type="tMarg"/>
                        <dgm:constr type="bMarg"/>
                      </dgm:constrLst>
                    </dgm:else>
                  </dgm:choose>
                  <dgm:ruleLst>
                    <dgm:rule type="primFontSz" val="5" fact="NaN" max="NaN"/>
                  </dgm:ruleLst>
                </dgm:layoutNode>
              </dgm:forEach>
              <dgm:forEach name="Name178" axis="ch" ptType="node" st="4" cnt="1">
                <dgm:layoutNode name="bullet5d" styleLbl="node1">
                  <dgm:alg type="sp"/>
                  <dgm:shape xmlns:r="http://schemas.openxmlformats.org/officeDocument/2006/relationships" type="ellipse" r:blip="">
                    <dgm:adjLst/>
                  </dgm:shape>
                  <dgm:presOf/>
                  <dgm:constrLst/>
                  <dgm:ruleLst/>
                </dgm:layoutNode>
                <dgm:layoutNode name="textBox5d" styleLbl="revTx">
                  <dgm:varLst>
                    <dgm:bulletEnabled val="1"/>
                  </dgm:varLst>
                  <dgm:choose name="Name179">
                    <dgm:if name="Name180" func="var" arg="dir" op="equ" val="norm">
                      <dgm:choose name="Name181">
                        <dgm:if name="Name182" axis="root des" ptType="all node" func="maxDepth" op="gt" val="1">
                          <dgm:alg type="tx">
                            <dgm:param type="txAnchorVert" val="t"/>
                            <dgm:param type="parTxLTRAlign" val="l"/>
                            <dgm:param type="parTxRTLAlign" val="r"/>
                          </dgm:alg>
                        </dgm:if>
                        <dgm:else name="Name183">
                          <dgm:alg type="tx">
                            <dgm:param type="txAnchorVert" val="t"/>
                            <dgm:param type="parTxLTRAlign" val="l"/>
                            <dgm:param type="parTxRTLAlign" val="l"/>
                          </dgm:alg>
                        </dgm:else>
                      </dgm:choose>
                    </dgm:if>
                    <dgm:else name="Name184">
                      <dgm:choose name="Name185">
                        <dgm:if name="Name186" axis="root des" ptType="all node" func="maxDepth" op="gt" val="1">
                          <dgm:alg type="tx">
                            <dgm:param type="txAnchorVert" val="b"/>
                            <dgm:param type="txAnchorVertCh" val="b"/>
                            <dgm:param type="parTxLTRAlign" val="l"/>
                            <dgm:param type="parTxRTLAlign" val="r"/>
                          </dgm:alg>
                        </dgm:if>
                        <dgm:else name="Name187">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88">
                    <dgm:if name="Name189" func="var" arg="dir" op="equ" val="norm">
                      <dgm:constrLst>
                        <dgm:constr type="rMarg"/>
                        <dgm:constr type="tMarg"/>
                        <dgm:constr type="bMarg"/>
                      </dgm:constrLst>
                    </dgm:if>
                    <dgm:else name="Name190">
                      <dgm:constrLst>
                        <dgm:constr type="lMarg"/>
                        <dgm:constr type="tMarg"/>
                        <dgm:constr type="bMarg"/>
                      </dgm:constrLst>
                    </dgm:else>
                  </dgm:choose>
                  <dgm:ruleLst>
                    <dgm:rule type="primFontSz" val="5" fact="NaN" max="NaN"/>
                  </dgm:ruleLst>
                </dgm:layoutNode>
              </dgm:forEach>
              <dgm:forEach name="Name191" axis="ch" ptType="node" st="5" cnt="1">
                <dgm:layoutNode name="bullet5e" styleLbl="node1">
                  <dgm:alg type="sp"/>
                  <dgm:shape xmlns:r="http://schemas.openxmlformats.org/officeDocument/2006/relationships" type="ellipse" r:blip="">
                    <dgm:adjLst/>
                  </dgm:shape>
                  <dgm:presOf/>
                  <dgm:constrLst/>
                  <dgm:ruleLst/>
                </dgm:layoutNode>
                <dgm:layoutNode name="textBox5e" styleLbl="revTx">
                  <dgm:varLst>
                    <dgm:bulletEnabled val="1"/>
                  </dgm:varLst>
                  <dgm:choose name="Name192">
                    <dgm:if name="Name193" func="var" arg="dir" op="equ" val="norm">
                      <dgm:choose name="Name194">
                        <dgm:if name="Name195" axis="root des" ptType="all node" func="maxDepth" op="gt" val="1">
                          <dgm:alg type="tx">
                            <dgm:param type="txAnchorVert" val="t"/>
                            <dgm:param type="parTxLTRAlign" val="l"/>
                            <dgm:param type="parTxRTLAlign" val="r"/>
                          </dgm:alg>
                        </dgm:if>
                        <dgm:else name="Name196">
                          <dgm:alg type="tx">
                            <dgm:param type="txAnchorVert" val="t"/>
                            <dgm:param type="parTxLTRAlign" val="l"/>
                            <dgm:param type="parTxRTLAlign" val="l"/>
                          </dgm:alg>
                        </dgm:else>
                      </dgm:choose>
                    </dgm:if>
                    <dgm:else name="Name197">
                      <dgm:choose name="Name198">
                        <dgm:if name="Name199" axis="root des" ptType="all node" func="maxDepth" op="gt" val="1">
                          <dgm:alg type="tx">
                            <dgm:param type="txAnchorVert" val="b"/>
                            <dgm:param type="txAnchorVertCh" val="b"/>
                            <dgm:param type="parTxLTRAlign" val="l"/>
                            <dgm:param type="parTxRTLAlign" val="r"/>
                          </dgm:alg>
                        </dgm:if>
                        <dgm:else name="Name200">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1">
                    <dgm:if name="Name202" func="var" arg="dir" op="equ" val="norm">
                      <dgm:constrLst>
                        <dgm:constr type="rMarg"/>
                        <dgm:constr type="tMarg"/>
                        <dgm:constr type="bMarg"/>
                      </dgm:constrLst>
                    </dgm:if>
                    <dgm:else name="Name203">
                      <dgm:constrLst>
                        <dgm:constr type="lMarg"/>
                        <dgm:constr type="tMarg"/>
                        <dgm:constr type="bMarg"/>
                      </dgm:constrLst>
                    </dgm:else>
                  </dgm:choose>
                  <dgm:ruleLst>
                    <dgm:rule type="primFontSz" val="5" fact="NaN" max="NaN"/>
                  </dgm:ruleLst>
                </dgm:layoutNode>
              </dgm:forEach>
            </dgm:layoutNode>
          </dgm:else>
        </dgm:choose>
      </dgm:if>
      <dgm:else name="Name204"/>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2">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44813" cy="496888"/>
          </a:xfrm>
          <a:prstGeom prst="rect">
            <a:avLst/>
          </a:prstGeom>
        </p:spPr>
        <p:txBody>
          <a:bodyPr vert="horz" lIns="91440" tIns="45720" rIns="91440" bIns="45720" rtlCol="0"/>
          <a:lstStyle>
            <a:lvl1pPr algn="l" fontAlgn="auto">
              <a:spcBef>
                <a:spcPts val="0"/>
              </a:spcBef>
              <a:spcAft>
                <a:spcPts val="0"/>
              </a:spcAft>
              <a:defRPr sz="1200">
                <a:latin typeface="+mn-lt"/>
                <a:cs typeface="+mn-cs"/>
              </a:defRPr>
            </a:lvl1pPr>
          </a:lstStyle>
          <a:p>
            <a:pPr>
              <a:defRPr/>
            </a:pPr>
            <a:endParaRPr lang="fr-FR"/>
          </a:p>
        </p:txBody>
      </p:sp>
      <p:sp>
        <p:nvSpPr>
          <p:cNvPr id="3" name="Espace réservé de la date 2"/>
          <p:cNvSpPr>
            <a:spLocks noGrp="1"/>
          </p:cNvSpPr>
          <p:nvPr>
            <p:ph type="dt" idx="1"/>
          </p:nvPr>
        </p:nvSpPr>
        <p:spPr>
          <a:xfrm>
            <a:off x="3848100" y="0"/>
            <a:ext cx="2944813" cy="496888"/>
          </a:xfrm>
          <a:prstGeom prst="rect">
            <a:avLst/>
          </a:prstGeom>
        </p:spPr>
        <p:txBody>
          <a:bodyPr vert="horz" lIns="91440" tIns="45720" rIns="91440" bIns="45720" rtlCol="0"/>
          <a:lstStyle>
            <a:lvl1pPr algn="r" fontAlgn="auto">
              <a:spcBef>
                <a:spcPts val="0"/>
              </a:spcBef>
              <a:spcAft>
                <a:spcPts val="0"/>
              </a:spcAft>
              <a:defRPr sz="1200">
                <a:latin typeface="+mn-lt"/>
                <a:cs typeface="+mn-cs"/>
              </a:defRPr>
            </a:lvl1pPr>
          </a:lstStyle>
          <a:p>
            <a:pPr>
              <a:defRPr/>
            </a:pPr>
            <a:fld id="{67FD14AB-FE06-48B0-A5EB-3CF5AC846028}" type="datetimeFigureOut">
              <a:rPr lang="fr-FR"/>
              <a:pPr>
                <a:defRPr/>
              </a:pPr>
              <a:t>28/09/2018</a:t>
            </a:fld>
            <a:endParaRPr lang="fr-FR"/>
          </a:p>
        </p:txBody>
      </p:sp>
      <p:sp>
        <p:nvSpPr>
          <p:cNvPr id="4" name="Espace réservé de l’image des diapositives 3"/>
          <p:cNvSpPr>
            <a:spLocks noGrp="1" noRot="1" noChangeAspect="1"/>
          </p:cNvSpPr>
          <p:nvPr>
            <p:ph type="sldImg" idx="2"/>
          </p:nvPr>
        </p:nvSpPr>
        <p:spPr>
          <a:xfrm>
            <a:off x="1168400" y="1238250"/>
            <a:ext cx="4457700" cy="3343275"/>
          </a:xfrm>
          <a:prstGeom prst="rect">
            <a:avLst/>
          </a:prstGeom>
          <a:noFill/>
          <a:ln w="12700">
            <a:solidFill>
              <a:prstClr val="black"/>
            </a:solidFill>
          </a:ln>
        </p:spPr>
        <p:txBody>
          <a:bodyPr vert="horz" lIns="91440" tIns="45720" rIns="91440" bIns="45720" rtlCol="0" anchor="ctr"/>
          <a:lstStyle/>
          <a:p>
            <a:pPr lvl="0"/>
            <a:endParaRPr lang="fr-FR" noProof="0"/>
          </a:p>
        </p:txBody>
      </p:sp>
      <p:sp>
        <p:nvSpPr>
          <p:cNvPr id="5" name="Espace réservé des commentaires 4"/>
          <p:cNvSpPr>
            <a:spLocks noGrp="1"/>
          </p:cNvSpPr>
          <p:nvPr>
            <p:ph type="body" sz="quarter" idx="3"/>
          </p:nvPr>
        </p:nvSpPr>
        <p:spPr>
          <a:xfrm>
            <a:off x="679450" y="4767263"/>
            <a:ext cx="5435600" cy="3900487"/>
          </a:xfrm>
          <a:prstGeom prst="rect">
            <a:avLst/>
          </a:prstGeom>
        </p:spPr>
        <p:txBody>
          <a:bodyPr vert="horz" lIns="91440" tIns="45720" rIns="91440" bIns="45720" rtlCol="0"/>
          <a:lstStyle/>
          <a:p>
            <a:pPr lvl="0"/>
            <a:r>
              <a:rPr lang="fr-FR" noProof="0" smtClean="0"/>
              <a:t>Cliquez pour modifier les styles du texte du masque</a:t>
            </a:r>
          </a:p>
          <a:p>
            <a:pPr lvl="1"/>
            <a:r>
              <a:rPr lang="fr-FR" noProof="0" smtClean="0"/>
              <a:t>Deuxième niveau</a:t>
            </a:r>
          </a:p>
          <a:p>
            <a:pPr lvl="2"/>
            <a:r>
              <a:rPr lang="fr-FR" noProof="0" smtClean="0"/>
              <a:t>Troisième niveau</a:t>
            </a:r>
          </a:p>
          <a:p>
            <a:pPr lvl="3"/>
            <a:r>
              <a:rPr lang="fr-FR" noProof="0" smtClean="0"/>
              <a:t>Quatrième niveau</a:t>
            </a:r>
          </a:p>
          <a:p>
            <a:pPr lvl="4"/>
            <a:r>
              <a:rPr lang="fr-FR" noProof="0" smtClean="0"/>
              <a:t>Cinquième niveau</a:t>
            </a:r>
            <a:endParaRPr lang="fr-FR" noProof="0"/>
          </a:p>
        </p:txBody>
      </p:sp>
      <p:sp>
        <p:nvSpPr>
          <p:cNvPr id="6" name="Espace réservé du pied de page 5"/>
          <p:cNvSpPr>
            <a:spLocks noGrp="1"/>
          </p:cNvSpPr>
          <p:nvPr>
            <p:ph type="ftr" sz="quarter" idx="4"/>
          </p:nvPr>
        </p:nvSpPr>
        <p:spPr>
          <a:xfrm>
            <a:off x="0" y="9409113"/>
            <a:ext cx="2944813" cy="496887"/>
          </a:xfrm>
          <a:prstGeom prst="rect">
            <a:avLst/>
          </a:prstGeom>
        </p:spPr>
        <p:txBody>
          <a:bodyPr vert="horz" lIns="91440" tIns="45720" rIns="91440" bIns="45720" rtlCol="0" anchor="b"/>
          <a:lstStyle>
            <a:lvl1pPr algn="l" fontAlgn="auto">
              <a:spcBef>
                <a:spcPts val="0"/>
              </a:spcBef>
              <a:spcAft>
                <a:spcPts val="0"/>
              </a:spcAft>
              <a:defRPr sz="1200">
                <a:latin typeface="+mn-lt"/>
                <a:cs typeface="+mn-cs"/>
              </a:defRPr>
            </a:lvl1pPr>
          </a:lstStyle>
          <a:p>
            <a:pPr>
              <a:defRPr/>
            </a:pPr>
            <a:endParaRPr lang="fr-FR"/>
          </a:p>
        </p:txBody>
      </p:sp>
      <p:sp>
        <p:nvSpPr>
          <p:cNvPr id="7" name="Espace réservé du numéro de diapositive 6"/>
          <p:cNvSpPr>
            <a:spLocks noGrp="1"/>
          </p:cNvSpPr>
          <p:nvPr>
            <p:ph type="sldNum" sz="quarter" idx="5"/>
          </p:nvPr>
        </p:nvSpPr>
        <p:spPr>
          <a:xfrm>
            <a:off x="3848100" y="9409113"/>
            <a:ext cx="2944813" cy="496887"/>
          </a:xfrm>
          <a:prstGeom prst="rect">
            <a:avLst/>
          </a:prstGeom>
        </p:spPr>
        <p:txBody>
          <a:bodyPr vert="horz" lIns="91440" tIns="45720" rIns="91440" bIns="45720" rtlCol="0" anchor="b"/>
          <a:lstStyle>
            <a:lvl1pPr algn="r" fontAlgn="auto">
              <a:spcBef>
                <a:spcPts val="0"/>
              </a:spcBef>
              <a:spcAft>
                <a:spcPts val="0"/>
              </a:spcAft>
              <a:defRPr sz="1200">
                <a:latin typeface="+mn-lt"/>
                <a:cs typeface="+mn-cs"/>
              </a:defRPr>
            </a:lvl1pPr>
          </a:lstStyle>
          <a:p>
            <a:pPr>
              <a:defRPr/>
            </a:pPr>
            <a:fld id="{3EBB3F4B-D9B1-48B2-90C2-FF94B036CEEC}" type="slidenum">
              <a:rPr lang="fr-FR"/>
              <a:pPr>
                <a:defRPr/>
              </a:pPr>
              <a:t>‹N°›</a:t>
            </a:fld>
            <a:endParaRPr lang="fr-FR"/>
          </a:p>
        </p:txBody>
      </p:sp>
    </p:spTree>
    <p:extLst>
      <p:ext uri="{BB962C8B-B14F-4D97-AF65-F5344CB8AC3E}">
        <p14:creationId xmlns:p14="http://schemas.microsoft.com/office/powerpoint/2010/main" val="4268089668"/>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Espace réservé de l’image des diapositives 1"/>
          <p:cNvSpPr>
            <a:spLocks noGrp="1" noRot="1" noChangeAspect="1" noTextEdit="1"/>
          </p:cNvSpPr>
          <p:nvPr>
            <p:ph type="sldImg"/>
          </p:nvPr>
        </p:nvSpPr>
        <p:spPr bwMode="auto">
          <a:xfrm>
            <a:off x="1117600" y="463550"/>
            <a:ext cx="4592638" cy="3443288"/>
          </a:xfrm>
          <a:noFill/>
          <a:ln>
            <a:solidFill>
              <a:srgbClr val="000000"/>
            </a:solidFill>
            <a:miter lim="800000"/>
            <a:headEnd/>
            <a:tailEnd/>
          </a:ln>
        </p:spPr>
      </p:sp>
      <p:sp>
        <p:nvSpPr>
          <p:cNvPr id="16386" name="Espace réservé des commentaires 2"/>
          <p:cNvSpPr>
            <a:spLocks noGrp="1"/>
          </p:cNvSpPr>
          <p:nvPr>
            <p:ph type="body" idx="1"/>
          </p:nvPr>
        </p:nvSpPr>
        <p:spPr bwMode="auto">
          <a:xfrm>
            <a:off x="446088" y="4352925"/>
            <a:ext cx="5970587" cy="4843463"/>
          </a:xfrm>
          <a:noFill/>
        </p:spPr>
        <p:txBody>
          <a:bodyPr wrap="square" lIns="93897" tIns="46125" rIns="93897" bIns="46125" numCol="1" anchor="t" anchorCtr="0" compatLnSpc="1">
            <a:prstTxWarp prst="textNoShape">
              <a:avLst/>
            </a:prstTxWarp>
          </a:bodyPr>
          <a:lstStyle/>
          <a:p>
            <a:endParaRPr lang="fr-FR" smtClean="0"/>
          </a:p>
        </p:txBody>
      </p:sp>
    </p:spTree>
    <p:extLst>
      <p:ext uri="{BB962C8B-B14F-4D97-AF65-F5344CB8AC3E}">
        <p14:creationId xmlns:p14="http://schemas.microsoft.com/office/powerpoint/2010/main" val="34815480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058" name="Rectangle 6"/>
          <p:cNvSpPr txBox="1">
            <a:spLocks noGrp="1" noChangeArrowheads="1"/>
          </p:cNvSpPr>
          <p:nvPr/>
        </p:nvSpPr>
        <p:spPr bwMode="auto">
          <a:xfrm>
            <a:off x="4022725" y="9723438"/>
            <a:ext cx="307657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20922" tIns="0" rIns="20922" bIns="0" anchor="b"/>
          <a:lstStyle>
            <a:lvl1pPr defTabSz="1004888" eaLnBrk="0" hangingPunct="0">
              <a:defRPr sz="2400">
                <a:solidFill>
                  <a:schemeClr val="tx1"/>
                </a:solidFill>
                <a:latin typeface="Arial" panose="020B0604020202020204" pitchFamily="34" charset="0"/>
                <a:ea typeface="MS PGothic" panose="020B0600070205080204" pitchFamily="34" charset="-128"/>
              </a:defRPr>
            </a:lvl1pPr>
            <a:lvl2pPr marL="804863" indent="-309563" defTabSz="1004888" eaLnBrk="0" hangingPunct="0">
              <a:defRPr sz="2400">
                <a:solidFill>
                  <a:schemeClr val="tx1"/>
                </a:solidFill>
                <a:latin typeface="Arial" panose="020B0604020202020204" pitchFamily="34" charset="0"/>
                <a:ea typeface="MS PGothic" panose="020B0600070205080204" pitchFamily="34" charset="-128"/>
              </a:defRPr>
            </a:lvl2pPr>
            <a:lvl3pPr marL="1238250" indent="-247650" defTabSz="1004888" eaLnBrk="0" hangingPunct="0">
              <a:defRPr sz="2400">
                <a:solidFill>
                  <a:schemeClr val="tx1"/>
                </a:solidFill>
                <a:latin typeface="Arial" panose="020B0604020202020204" pitchFamily="34" charset="0"/>
                <a:ea typeface="MS PGothic" panose="020B0600070205080204" pitchFamily="34" charset="-128"/>
              </a:defRPr>
            </a:lvl3pPr>
            <a:lvl4pPr marL="1733550" indent="-247650" defTabSz="1004888" eaLnBrk="0" hangingPunct="0">
              <a:defRPr sz="2400">
                <a:solidFill>
                  <a:schemeClr val="tx1"/>
                </a:solidFill>
                <a:latin typeface="Arial" panose="020B0604020202020204" pitchFamily="34" charset="0"/>
                <a:ea typeface="MS PGothic" panose="020B0600070205080204" pitchFamily="34" charset="-128"/>
              </a:defRPr>
            </a:lvl4pPr>
            <a:lvl5pPr marL="2228850" indent="-247650" defTabSz="1004888" eaLnBrk="0" hangingPunct="0">
              <a:defRPr sz="2400">
                <a:solidFill>
                  <a:schemeClr val="tx1"/>
                </a:solidFill>
                <a:latin typeface="Arial" panose="020B0604020202020204" pitchFamily="34" charset="0"/>
                <a:ea typeface="MS PGothic" panose="020B0600070205080204" pitchFamily="34" charset="-128"/>
              </a:defRPr>
            </a:lvl5pPr>
            <a:lvl6pPr marL="2686050" indent="-247650" defTabSz="10048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3143250" indent="-247650" defTabSz="10048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600450" indent="-247650" defTabSz="10048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4057650" indent="-247650" defTabSz="10048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a:fld id="{92B6789B-D606-41CD-8D99-1CBDD4B066DA}" type="slidenum">
              <a:rPr lang="fr-FR" altLang="fr-FR" sz="1100" i="1">
                <a:latin typeface="Times New Roman" panose="02020603050405020304" pitchFamily="18" charset="0"/>
                <a:cs typeface="Arial" panose="020B0604020202020204" pitchFamily="34" charset="0"/>
              </a:rPr>
              <a:pPr algn="r"/>
              <a:t>9</a:t>
            </a:fld>
            <a:endParaRPr lang="fr-FR" altLang="fr-FR" sz="1100" i="1">
              <a:latin typeface="Times New Roman" panose="02020603050405020304" pitchFamily="18" charset="0"/>
              <a:cs typeface="Arial" panose="020B0604020202020204" pitchFamily="34" charset="0"/>
            </a:endParaRPr>
          </a:p>
        </p:txBody>
      </p:sp>
      <p:sp>
        <p:nvSpPr>
          <p:cNvPr id="301059" name="Rectangle 7"/>
          <p:cNvSpPr txBox="1">
            <a:spLocks noGrp="1" noChangeArrowheads="1"/>
          </p:cNvSpPr>
          <p:nvPr/>
        </p:nvSpPr>
        <p:spPr bwMode="auto">
          <a:xfrm>
            <a:off x="4021138" y="9721850"/>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defTabSz="990600" eaLnBrk="0" hangingPunct="0">
              <a:defRPr sz="2400">
                <a:solidFill>
                  <a:schemeClr val="tx1"/>
                </a:solidFill>
                <a:latin typeface="Arial" panose="020B0604020202020204" pitchFamily="34" charset="0"/>
                <a:ea typeface="MS PGothic" panose="020B0600070205080204" pitchFamily="34" charset="-128"/>
              </a:defRPr>
            </a:lvl1pPr>
            <a:lvl2pPr marL="804863" indent="-309563" defTabSz="990600" eaLnBrk="0" hangingPunct="0">
              <a:defRPr sz="2400">
                <a:solidFill>
                  <a:schemeClr val="tx1"/>
                </a:solidFill>
                <a:latin typeface="Arial" panose="020B0604020202020204" pitchFamily="34" charset="0"/>
                <a:ea typeface="MS PGothic" panose="020B0600070205080204" pitchFamily="34" charset="-128"/>
              </a:defRPr>
            </a:lvl2pPr>
            <a:lvl3pPr marL="1238250" indent="-247650" defTabSz="990600" eaLnBrk="0" hangingPunct="0">
              <a:defRPr sz="2400">
                <a:solidFill>
                  <a:schemeClr val="tx1"/>
                </a:solidFill>
                <a:latin typeface="Arial" panose="020B0604020202020204" pitchFamily="34" charset="0"/>
                <a:ea typeface="MS PGothic" panose="020B0600070205080204" pitchFamily="34" charset="-128"/>
              </a:defRPr>
            </a:lvl3pPr>
            <a:lvl4pPr marL="1733550" indent="-247650" defTabSz="990600" eaLnBrk="0" hangingPunct="0">
              <a:defRPr sz="2400">
                <a:solidFill>
                  <a:schemeClr val="tx1"/>
                </a:solidFill>
                <a:latin typeface="Arial" panose="020B0604020202020204" pitchFamily="34" charset="0"/>
                <a:ea typeface="MS PGothic" panose="020B0600070205080204" pitchFamily="34" charset="-128"/>
              </a:defRPr>
            </a:lvl4pPr>
            <a:lvl5pPr marL="2228850" indent="-247650" defTabSz="990600" eaLnBrk="0" hangingPunct="0">
              <a:defRPr sz="2400">
                <a:solidFill>
                  <a:schemeClr val="tx1"/>
                </a:solidFill>
                <a:latin typeface="Arial" panose="020B0604020202020204" pitchFamily="34" charset="0"/>
                <a:ea typeface="MS PGothic" panose="020B0600070205080204" pitchFamily="34" charset="-128"/>
              </a:defRPr>
            </a:lvl5pPr>
            <a:lvl6pPr marL="2686050" indent="-247650" defTabSz="990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3143250" indent="-247650" defTabSz="990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600450" indent="-247650" defTabSz="990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4057650" indent="-247650" defTabSz="990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eaLnBrk="1" hangingPunct="1"/>
            <a:fld id="{BA23B40F-E343-4542-A393-C9C4312BBC40}" type="slidenum">
              <a:rPr lang="fr-FR" altLang="fr-FR" sz="1300">
                <a:cs typeface="Arial" panose="020B0604020202020204" pitchFamily="34" charset="0"/>
              </a:rPr>
              <a:pPr algn="r" eaLnBrk="1" hangingPunct="1"/>
              <a:t>9</a:t>
            </a:fld>
            <a:endParaRPr lang="fr-FR" altLang="fr-FR" sz="1300">
              <a:cs typeface="Arial" panose="020B0604020202020204" pitchFamily="34" charset="0"/>
            </a:endParaRPr>
          </a:p>
        </p:txBody>
      </p:sp>
      <p:sp>
        <p:nvSpPr>
          <p:cNvPr id="301060" name="Rectangle 7"/>
          <p:cNvSpPr txBox="1">
            <a:spLocks noGrp="1" noChangeArrowheads="1"/>
          </p:cNvSpPr>
          <p:nvPr/>
        </p:nvSpPr>
        <p:spPr bwMode="auto">
          <a:xfrm>
            <a:off x="4021138" y="9721850"/>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defTabSz="990600" eaLnBrk="0" hangingPunct="0">
              <a:defRPr sz="2400">
                <a:solidFill>
                  <a:schemeClr val="tx1"/>
                </a:solidFill>
                <a:latin typeface="Arial" panose="020B0604020202020204" pitchFamily="34" charset="0"/>
                <a:ea typeface="MS PGothic" panose="020B0600070205080204" pitchFamily="34" charset="-128"/>
              </a:defRPr>
            </a:lvl1pPr>
            <a:lvl2pPr marL="804863" indent="-309563" defTabSz="990600" eaLnBrk="0" hangingPunct="0">
              <a:defRPr sz="2400">
                <a:solidFill>
                  <a:schemeClr val="tx1"/>
                </a:solidFill>
                <a:latin typeface="Arial" panose="020B0604020202020204" pitchFamily="34" charset="0"/>
                <a:ea typeface="MS PGothic" panose="020B0600070205080204" pitchFamily="34" charset="-128"/>
              </a:defRPr>
            </a:lvl2pPr>
            <a:lvl3pPr marL="1238250" indent="-247650" defTabSz="990600" eaLnBrk="0" hangingPunct="0">
              <a:defRPr sz="2400">
                <a:solidFill>
                  <a:schemeClr val="tx1"/>
                </a:solidFill>
                <a:latin typeface="Arial" panose="020B0604020202020204" pitchFamily="34" charset="0"/>
                <a:ea typeface="MS PGothic" panose="020B0600070205080204" pitchFamily="34" charset="-128"/>
              </a:defRPr>
            </a:lvl3pPr>
            <a:lvl4pPr marL="1733550" indent="-247650" defTabSz="990600" eaLnBrk="0" hangingPunct="0">
              <a:defRPr sz="2400">
                <a:solidFill>
                  <a:schemeClr val="tx1"/>
                </a:solidFill>
                <a:latin typeface="Arial" panose="020B0604020202020204" pitchFamily="34" charset="0"/>
                <a:ea typeface="MS PGothic" panose="020B0600070205080204" pitchFamily="34" charset="-128"/>
              </a:defRPr>
            </a:lvl4pPr>
            <a:lvl5pPr marL="2228850" indent="-247650" defTabSz="990600" eaLnBrk="0" hangingPunct="0">
              <a:defRPr sz="2400">
                <a:solidFill>
                  <a:schemeClr val="tx1"/>
                </a:solidFill>
                <a:latin typeface="Arial" panose="020B0604020202020204" pitchFamily="34" charset="0"/>
                <a:ea typeface="MS PGothic" panose="020B0600070205080204" pitchFamily="34" charset="-128"/>
              </a:defRPr>
            </a:lvl5pPr>
            <a:lvl6pPr marL="2686050" indent="-247650" defTabSz="990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3143250" indent="-247650" defTabSz="990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600450" indent="-247650" defTabSz="990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4057650" indent="-247650" defTabSz="990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eaLnBrk="1" hangingPunct="1"/>
            <a:fld id="{317C0535-9E76-41A4-85FC-B8C12FEEE257}" type="slidenum">
              <a:rPr lang="fr-FR" altLang="fr-FR" sz="1300">
                <a:cs typeface="Arial" panose="020B0604020202020204" pitchFamily="34" charset="0"/>
              </a:rPr>
              <a:pPr algn="r" eaLnBrk="1" hangingPunct="1"/>
              <a:t>9</a:t>
            </a:fld>
            <a:endParaRPr lang="fr-FR" altLang="fr-FR" sz="1300">
              <a:cs typeface="Arial" panose="020B0604020202020204" pitchFamily="34" charset="0"/>
            </a:endParaRPr>
          </a:p>
        </p:txBody>
      </p:sp>
      <p:sp>
        <p:nvSpPr>
          <p:cNvPr id="301061" name="Rectangle 2"/>
          <p:cNvSpPr>
            <a:spLocks noGrp="1" noRot="1" noChangeAspect="1" noChangeArrowheads="1" noTextEdit="1"/>
          </p:cNvSpPr>
          <p:nvPr>
            <p:ph type="sldImg"/>
          </p:nvPr>
        </p:nvSpPr>
        <p:spPr>
          <a:xfrm>
            <a:off x="1001713" y="773113"/>
            <a:ext cx="5103812" cy="3827462"/>
          </a:xfrm>
          <a:ln/>
        </p:spPr>
      </p:sp>
      <p:sp>
        <p:nvSpPr>
          <p:cNvPr id="301062" name="Rectangle 3"/>
          <p:cNvSpPr>
            <a:spLocks noGrp="1" noChangeArrowheads="1"/>
          </p:cNvSpPr>
          <p:nvPr>
            <p:ph type="body" idx="1"/>
          </p:nvPr>
        </p:nvSpPr>
        <p:spPr>
          <a:xfrm>
            <a:off x="946150" y="4860925"/>
            <a:ext cx="5408613" cy="4608513"/>
          </a:xfrm>
        </p:spPr>
        <p:txBody>
          <a:bodyPr/>
          <a:lstStyle/>
          <a:p>
            <a:pPr eaLnBrk="1" hangingPunct="1">
              <a:spcBef>
                <a:spcPct val="0"/>
              </a:spcBef>
            </a:pPr>
            <a:r>
              <a:rPr lang="fr-FR" altLang="fr-FR" smtClean="0">
                <a:cs typeface="Times New Roman" panose="02020603050405020304" pitchFamily="18" charset="0"/>
              </a:rPr>
              <a:t>Il s'agit d'une structure minimale, dans laquelle la division du travail est peu </a:t>
            </a:r>
            <a:r>
              <a:rPr lang="fr-CH" altLang="fr-FR" smtClean="0">
                <a:cs typeface="Times New Roman" panose="02020603050405020304" pitchFamily="18" charset="0"/>
              </a:rPr>
              <a:t>é</a:t>
            </a:r>
            <a:r>
              <a:rPr lang="fr-FR" altLang="fr-FR" smtClean="0">
                <a:cs typeface="Times New Roman" panose="02020603050405020304" pitchFamily="18" charset="0"/>
              </a:rPr>
              <a:t>laborée ou imprécise, la différenciation faible, la formalisation quasi nulle et les modes de coordination rudimentaires. Elle est très souvent dominée par un dirigeant unique, puissant, omniprésent, qui distribue ses instructions à un ensemble d'opérateurs au sein duquel les différences de responsabilités et de niveau hiérarchique ne jouent pas un grand rôle. C'est pourquoi elle apparaît essentiellement composée d'un centre opérationnel et d'un sommet hiérarchique. Les fonctions de technostructure et de support logistique, d'importance modeste, sont assurées par le sommet stratégique, par la courte ligne hiérarchique si elle existe, ou directement par les opérateurs, en plus de leurs tâches opérationnelles, et souvent de manière informelle. Le mode de coordination principal est bien sûr la supervision directe assurée par le sommet stratégique. Entre les opérateurs, on trouve essentiellement des ajustements mutuels. C'est une structure organique. </a:t>
            </a:r>
          </a:p>
          <a:p>
            <a:pPr eaLnBrk="1" hangingPunct="1">
              <a:spcBef>
                <a:spcPct val="0"/>
              </a:spcBef>
            </a:pPr>
            <a:r>
              <a:rPr lang="fr-FR" altLang="fr-FR" smtClean="0">
                <a:cs typeface="Times New Roman" panose="02020603050405020304" pitchFamily="18" charset="0"/>
              </a:rPr>
              <a:t>On reconnaît dans la structure simple nombre de petites entreprises telles que garages, commerces, entreprises du bâtiment, etc.</a:t>
            </a:r>
          </a:p>
          <a:p>
            <a:pPr eaLnBrk="1" hangingPunct="1">
              <a:spcBef>
                <a:spcPct val="0"/>
              </a:spcBef>
            </a:pPr>
            <a:r>
              <a:rPr lang="fr-FR" altLang="fr-FR" smtClean="0">
                <a:cs typeface="Times New Roman" panose="02020603050405020304" pitchFamily="18" charset="0"/>
              </a:rPr>
              <a:t>De plus grandes organisations peuvent se rapprocher lorsque, dans des circonstances</a:t>
            </a:r>
            <a:r>
              <a:rPr lang="fr-CH" altLang="fr-FR" smtClean="0">
                <a:cs typeface="Times New Roman" panose="02020603050405020304" pitchFamily="18" charset="0"/>
              </a:rPr>
              <a:t> </a:t>
            </a:r>
            <a:r>
              <a:rPr lang="fr-FR" altLang="fr-FR" smtClean="0">
                <a:cs typeface="Times New Roman" panose="02020603050405020304" pitchFamily="18" charset="0"/>
              </a:rPr>
              <a:t>difficiles, la direction d'une entreprise reprend le contrôle direct de toutes les décisions, ou lorsqu'un gouvernement met en place une « ceIIule de crise » pour contrôler int</a:t>
            </a:r>
            <a:r>
              <a:rPr lang="fr-CH" altLang="fr-FR" smtClean="0">
                <a:cs typeface="Times New Roman" panose="02020603050405020304" pitchFamily="18" charset="0"/>
              </a:rPr>
              <a:t>é</a:t>
            </a:r>
            <a:r>
              <a:rPr lang="fr-FR" altLang="fr-FR" smtClean="0">
                <a:cs typeface="Times New Roman" panose="02020603050405020304" pitchFamily="18" charset="0"/>
              </a:rPr>
              <a:t>gralement le traitement d'un problème grave.</a:t>
            </a:r>
            <a:endParaRPr lang="fr-FR" altLang="fr-FR" smtClean="0"/>
          </a:p>
          <a:p>
            <a:pPr eaLnBrk="1" hangingPunct="1">
              <a:spcBef>
                <a:spcPct val="0"/>
              </a:spcBef>
            </a:pPr>
            <a:r>
              <a:rPr lang="fr-FR" altLang="fr-FR" smtClean="0">
                <a:cs typeface="Times New Roman" panose="02020603050405020304" pitchFamily="18" charset="0"/>
              </a:rPr>
              <a:t>C'est pourquoi la structure simple est aussi appelée structure entrepreneuriale</a:t>
            </a:r>
            <a:r>
              <a:rPr lang="fr-FR" altLang="fr-FR" smtClean="0"/>
              <a:t>: </a:t>
            </a:r>
            <a:r>
              <a:rPr lang="fr-FR" altLang="fr-FR" smtClean="0">
                <a:cs typeface="Times New Roman" panose="02020603050405020304" pitchFamily="18" charset="0"/>
              </a:rPr>
              <a:t>elle s'accommode mal d'un syst</a:t>
            </a:r>
            <a:r>
              <a:rPr lang="fr-CH" altLang="fr-FR" smtClean="0">
                <a:cs typeface="Times New Roman" panose="02020603050405020304" pitchFamily="18" charset="0"/>
              </a:rPr>
              <a:t>è</a:t>
            </a:r>
            <a:r>
              <a:rPr lang="fr-FR" altLang="fr-FR" smtClean="0">
                <a:cs typeface="Times New Roman" panose="02020603050405020304" pitchFamily="18" charset="0"/>
              </a:rPr>
              <a:t>me technique trop sophistiqué, qui nécessiterait une division du travail </a:t>
            </a:r>
            <a:r>
              <a:rPr lang="fr-CH" altLang="fr-FR" smtClean="0">
                <a:cs typeface="Times New Roman" panose="02020603050405020304" pitchFamily="18" charset="0"/>
              </a:rPr>
              <a:t>é</a:t>
            </a:r>
            <a:r>
              <a:rPr lang="fr-FR" altLang="fr-FR" smtClean="0">
                <a:cs typeface="Times New Roman" panose="02020603050405020304" pitchFamily="18" charset="0"/>
              </a:rPr>
              <a:t>laborée et des </a:t>
            </a:r>
            <a:r>
              <a:rPr lang="fr-FR" altLang="fr-FR" i="1" smtClean="0">
                <a:cs typeface="Times New Roman" panose="02020603050405020304" pitchFamily="18" charset="0"/>
              </a:rPr>
              <a:t>staffs </a:t>
            </a:r>
            <a:r>
              <a:rPr lang="fr-FR" altLang="fr-FR" smtClean="0">
                <a:cs typeface="Times New Roman" panose="02020603050405020304" pitchFamily="18" charset="0"/>
              </a:rPr>
              <a:t>importants.</a:t>
            </a:r>
            <a:endParaRPr lang="fr-FR" altLang="fr-FR" smtClean="0"/>
          </a:p>
        </p:txBody>
      </p:sp>
    </p:spTree>
    <p:extLst>
      <p:ext uri="{BB962C8B-B14F-4D97-AF65-F5344CB8AC3E}">
        <p14:creationId xmlns:p14="http://schemas.microsoft.com/office/powerpoint/2010/main" val="6732678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106" name="Rectangle 6"/>
          <p:cNvSpPr txBox="1">
            <a:spLocks noGrp="1" noChangeArrowheads="1"/>
          </p:cNvSpPr>
          <p:nvPr/>
        </p:nvSpPr>
        <p:spPr bwMode="auto">
          <a:xfrm>
            <a:off x="4022725" y="9723438"/>
            <a:ext cx="307657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20922" tIns="0" rIns="20922" bIns="0" anchor="b"/>
          <a:lstStyle>
            <a:lvl1pPr defTabSz="1004888" eaLnBrk="0" hangingPunct="0">
              <a:defRPr sz="2400">
                <a:solidFill>
                  <a:schemeClr val="tx1"/>
                </a:solidFill>
                <a:latin typeface="Arial" panose="020B0604020202020204" pitchFamily="34" charset="0"/>
                <a:ea typeface="MS PGothic" panose="020B0600070205080204" pitchFamily="34" charset="-128"/>
              </a:defRPr>
            </a:lvl1pPr>
            <a:lvl2pPr marL="804863" indent="-309563" defTabSz="1004888" eaLnBrk="0" hangingPunct="0">
              <a:defRPr sz="2400">
                <a:solidFill>
                  <a:schemeClr val="tx1"/>
                </a:solidFill>
                <a:latin typeface="Arial" panose="020B0604020202020204" pitchFamily="34" charset="0"/>
                <a:ea typeface="MS PGothic" panose="020B0600070205080204" pitchFamily="34" charset="-128"/>
              </a:defRPr>
            </a:lvl2pPr>
            <a:lvl3pPr marL="1238250" indent="-247650" defTabSz="1004888" eaLnBrk="0" hangingPunct="0">
              <a:defRPr sz="2400">
                <a:solidFill>
                  <a:schemeClr val="tx1"/>
                </a:solidFill>
                <a:latin typeface="Arial" panose="020B0604020202020204" pitchFamily="34" charset="0"/>
                <a:ea typeface="MS PGothic" panose="020B0600070205080204" pitchFamily="34" charset="-128"/>
              </a:defRPr>
            </a:lvl3pPr>
            <a:lvl4pPr marL="1733550" indent="-247650" defTabSz="1004888" eaLnBrk="0" hangingPunct="0">
              <a:defRPr sz="2400">
                <a:solidFill>
                  <a:schemeClr val="tx1"/>
                </a:solidFill>
                <a:latin typeface="Arial" panose="020B0604020202020204" pitchFamily="34" charset="0"/>
                <a:ea typeface="MS PGothic" panose="020B0600070205080204" pitchFamily="34" charset="-128"/>
              </a:defRPr>
            </a:lvl4pPr>
            <a:lvl5pPr marL="2228850" indent="-247650" defTabSz="1004888" eaLnBrk="0" hangingPunct="0">
              <a:defRPr sz="2400">
                <a:solidFill>
                  <a:schemeClr val="tx1"/>
                </a:solidFill>
                <a:latin typeface="Arial" panose="020B0604020202020204" pitchFamily="34" charset="0"/>
                <a:ea typeface="MS PGothic" panose="020B0600070205080204" pitchFamily="34" charset="-128"/>
              </a:defRPr>
            </a:lvl5pPr>
            <a:lvl6pPr marL="2686050" indent="-247650" defTabSz="10048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3143250" indent="-247650" defTabSz="10048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600450" indent="-247650" defTabSz="10048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4057650" indent="-247650" defTabSz="10048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a:fld id="{B4545B91-98AD-4541-923B-EB87070C844C}" type="slidenum">
              <a:rPr lang="fr-FR" altLang="fr-FR" sz="1100" i="1">
                <a:latin typeface="Times New Roman" panose="02020603050405020304" pitchFamily="18" charset="0"/>
                <a:cs typeface="Arial" panose="020B0604020202020204" pitchFamily="34" charset="0"/>
              </a:rPr>
              <a:pPr algn="r"/>
              <a:t>10</a:t>
            </a:fld>
            <a:endParaRPr lang="fr-FR" altLang="fr-FR" sz="1100" i="1">
              <a:latin typeface="Times New Roman" panose="02020603050405020304" pitchFamily="18" charset="0"/>
              <a:cs typeface="Arial" panose="020B0604020202020204" pitchFamily="34" charset="0"/>
            </a:endParaRPr>
          </a:p>
        </p:txBody>
      </p:sp>
      <p:sp>
        <p:nvSpPr>
          <p:cNvPr id="303107" name="Rectangle 7"/>
          <p:cNvSpPr txBox="1">
            <a:spLocks noGrp="1" noChangeArrowheads="1"/>
          </p:cNvSpPr>
          <p:nvPr/>
        </p:nvSpPr>
        <p:spPr bwMode="auto">
          <a:xfrm>
            <a:off x="4021138" y="9721850"/>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defTabSz="990600" eaLnBrk="0" hangingPunct="0">
              <a:defRPr sz="2400">
                <a:solidFill>
                  <a:schemeClr val="tx1"/>
                </a:solidFill>
                <a:latin typeface="Arial" panose="020B0604020202020204" pitchFamily="34" charset="0"/>
                <a:ea typeface="MS PGothic" panose="020B0600070205080204" pitchFamily="34" charset="-128"/>
              </a:defRPr>
            </a:lvl1pPr>
            <a:lvl2pPr marL="804863" indent="-309563" defTabSz="990600" eaLnBrk="0" hangingPunct="0">
              <a:defRPr sz="2400">
                <a:solidFill>
                  <a:schemeClr val="tx1"/>
                </a:solidFill>
                <a:latin typeface="Arial" panose="020B0604020202020204" pitchFamily="34" charset="0"/>
                <a:ea typeface="MS PGothic" panose="020B0600070205080204" pitchFamily="34" charset="-128"/>
              </a:defRPr>
            </a:lvl2pPr>
            <a:lvl3pPr marL="1238250" indent="-247650" defTabSz="990600" eaLnBrk="0" hangingPunct="0">
              <a:defRPr sz="2400">
                <a:solidFill>
                  <a:schemeClr val="tx1"/>
                </a:solidFill>
                <a:latin typeface="Arial" panose="020B0604020202020204" pitchFamily="34" charset="0"/>
                <a:ea typeface="MS PGothic" panose="020B0600070205080204" pitchFamily="34" charset="-128"/>
              </a:defRPr>
            </a:lvl3pPr>
            <a:lvl4pPr marL="1733550" indent="-247650" defTabSz="990600" eaLnBrk="0" hangingPunct="0">
              <a:defRPr sz="2400">
                <a:solidFill>
                  <a:schemeClr val="tx1"/>
                </a:solidFill>
                <a:latin typeface="Arial" panose="020B0604020202020204" pitchFamily="34" charset="0"/>
                <a:ea typeface="MS PGothic" panose="020B0600070205080204" pitchFamily="34" charset="-128"/>
              </a:defRPr>
            </a:lvl4pPr>
            <a:lvl5pPr marL="2228850" indent="-247650" defTabSz="990600" eaLnBrk="0" hangingPunct="0">
              <a:defRPr sz="2400">
                <a:solidFill>
                  <a:schemeClr val="tx1"/>
                </a:solidFill>
                <a:latin typeface="Arial" panose="020B0604020202020204" pitchFamily="34" charset="0"/>
                <a:ea typeface="MS PGothic" panose="020B0600070205080204" pitchFamily="34" charset="-128"/>
              </a:defRPr>
            </a:lvl5pPr>
            <a:lvl6pPr marL="2686050" indent="-247650" defTabSz="990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3143250" indent="-247650" defTabSz="990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600450" indent="-247650" defTabSz="990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4057650" indent="-247650" defTabSz="990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eaLnBrk="1" hangingPunct="1"/>
            <a:fld id="{39277FD2-AA12-4F89-8836-04EA75900223}" type="slidenum">
              <a:rPr lang="fr-FR" altLang="fr-FR" sz="1300">
                <a:cs typeface="Arial" panose="020B0604020202020204" pitchFamily="34" charset="0"/>
              </a:rPr>
              <a:pPr algn="r" eaLnBrk="1" hangingPunct="1"/>
              <a:t>10</a:t>
            </a:fld>
            <a:endParaRPr lang="fr-FR" altLang="fr-FR" sz="1300">
              <a:cs typeface="Arial" panose="020B0604020202020204" pitchFamily="34" charset="0"/>
            </a:endParaRPr>
          </a:p>
        </p:txBody>
      </p:sp>
      <p:sp>
        <p:nvSpPr>
          <p:cNvPr id="303108" name="Rectangle 7"/>
          <p:cNvSpPr txBox="1">
            <a:spLocks noGrp="1" noChangeArrowheads="1"/>
          </p:cNvSpPr>
          <p:nvPr/>
        </p:nvSpPr>
        <p:spPr bwMode="auto">
          <a:xfrm>
            <a:off x="4021138" y="9721850"/>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defTabSz="990600" eaLnBrk="0" hangingPunct="0">
              <a:defRPr sz="2400">
                <a:solidFill>
                  <a:schemeClr val="tx1"/>
                </a:solidFill>
                <a:latin typeface="Arial" panose="020B0604020202020204" pitchFamily="34" charset="0"/>
                <a:ea typeface="MS PGothic" panose="020B0600070205080204" pitchFamily="34" charset="-128"/>
              </a:defRPr>
            </a:lvl1pPr>
            <a:lvl2pPr marL="804863" indent="-309563" defTabSz="990600" eaLnBrk="0" hangingPunct="0">
              <a:defRPr sz="2400">
                <a:solidFill>
                  <a:schemeClr val="tx1"/>
                </a:solidFill>
                <a:latin typeface="Arial" panose="020B0604020202020204" pitchFamily="34" charset="0"/>
                <a:ea typeface="MS PGothic" panose="020B0600070205080204" pitchFamily="34" charset="-128"/>
              </a:defRPr>
            </a:lvl2pPr>
            <a:lvl3pPr marL="1238250" indent="-247650" defTabSz="990600" eaLnBrk="0" hangingPunct="0">
              <a:defRPr sz="2400">
                <a:solidFill>
                  <a:schemeClr val="tx1"/>
                </a:solidFill>
                <a:latin typeface="Arial" panose="020B0604020202020204" pitchFamily="34" charset="0"/>
                <a:ea typeface="MS PGothic" panose="020B0600070205080204" pitchFamily="34" charset="-128"/>
              </a:defRPr>
            </a:lvl3pPr>
            <a:lvl4pPr marL="1733550" indent="-247650" defTabSz="990600" eaLnBrk="0" hangingPunct="0">
              <a:defRPr sz="2400">
                <a:solidFill>
                  <a:schemeClr val="tx1"/>
                </a:solidFill>
                <a:latin typeface="Arial" panose="020B0604020202020204" pitchFamily="34" charset="0"/>
                <a:ea typeface="MS PGothic" panose="020B0600070205080204" pitchFamily="34" charset="-128"/>
              </a:defRPr>
            </a:lvl4pPr>
            <a:lvl5pPr marL="2228850" indent="-247650" defTabSz="990600" eaLnBrk="0" hangingPunct="0">
              <a:defRPr sz="2400">
                <a:solidFill>
                  <a:schemeClr val="tx1"/>
                </a:solidFill>
                <a:latin typeface="Arial" panose="020B0604020202020204" pitchFamily="34" charset="0"/>
                <a:ea typeface="MS PGothic" panose="020B0600070205080204" pitchFamily="34" charset="-128"/>
              </a:defRPr>
            </a:lvl5pPr>
            <a:lvl6pPr marL="2686050" indent="-247650" defTabSz="990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3143250" indent="-247650" defTabSz="990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600450" indent="-247650" defTabSz="990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4057650" indent="-247650" defTabSz="990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eaLnBrk="1" hangingPunct="1"/>
            <a:fld id="{2BE1E874-A03E-4277-A71A-580967C16B97}" type="slidenum">
              <a:rPr lang="fr-FR" altLang="fr-FR" sz="1300">
                <a:cs typeface="Arial" panose="020B0604020202020204" pitchFamily="34" charset="0"/>
              </a:rPr>
              <a:pPr algn="r" eaLnBrk="1" hangingPunct="1"/>
              <a:t>10</a:t>
            </a:fld>
            <a:endParaRPr lang="fr-FR" altLang="fr-FR" sz="1300">
              <a:cs typeface="Arial" panose="020B0604020202020204" pitchFamily="34" charset="0"/>
            </a:endParaRPr>
          </a:p>
        </p:txBody>
      </p:sp>
      <p:sp>
        <p:nvSpPr>
          <p:cNvPr id="303109" name="Rectangle 2"/>
          <p:cNvSpPr>
            <a:spLocks noGrp="1" noRot="1" noChangeAspect="1" noChangeArrowheads="1" noTextEdit="1"/>
          </p:cNvSpPr>
          <p:nvPr>
            <p:ph type="sldImg"/>
          </p:nvPr>
        </p:nvSpPr>
        <p:spPr>
          <a:xfrm>
            <a:off x="1001713" y="773113"/>
            <a:ext cx="5103812" cy="3827462"/>
          </a:xfrm>
          <a:ln/>
        </p:spPr>
      </p:sp>
      <p:sp>
        <p:nvSpPr>
          <p:cNvPr id="303110" name="Rectangle 3"/>
          <p:cNvSpPr>
            <a:spLocks noGrp="1" noChangeArrowheads="1"/>
          </p:cNvSpPr>
          <p:nvPr>
            <p:ph type="body" idx="1"/>
          </p:nvPr>
        </p:nvSpPr>
        <p:spPr>
          <a:xfrm>
            <a:off x="946150" y="4860925"/>
            <a:ext cx="5421313" cy="4608513"/>
          </a:xfrm>
        </p:spPr>
        <p:txBody>
          <a:bodyPr/>
          <a:lstStyle/>
          <a:p>
            <a:pPr eaLnBrk="1" hangingPunct="1">
              <a:spcBef>
                <a:spcPct val="0"/>
              </a:spcBef>
            </a:pPr>
            <a:r>
              <a:rPr lang="fr-FR" altLang="fr-FR" smtClean="0"/>
              <a:t>La bureaucratie mécaniste est l’archétype de la structure organisationnelle élaborée : division du travail poussée, standardisation des procédés de travail, existence d’un </a:t>
            </a:r>
            <a:r>
              <a:rPr lang="fr-FR" altLang="fr-FR" i="1" smtClean="0"/>
              <a:t>staff</a:t>
            </a:r>
            <a:r>
              <a:rPr lang="fr-FR" altLang="fr-FR" smtClean="0"/>
              <a:t> important et nettement séparé du </a:t>
            </a:r>
            <a:r>
              <a:rPr lang="fr-FR" altLang="fr-FR" i="1" smtClean="0"/>
              <a:t>line</a:t>
            </a:r>
            <a:r>
              <a:rPr lang="fr-FR" altLang="fr-FR" smtClean="0"/>
              <a:t>, nombre important de niveaux hiérarchiques, formalisation élevée.</a:t>
            </a:r>
          </a:p>
          <a:p>
            <a:pPr eaLnBrk="1" hangingPunct="1">
              <a:spcBef>
                <a:spcPct val="0"/>
              </a:spcBef>
            </a:pPr>
            <a:r>
              <a:rPr lang="fr-FR" altLang="fr-FR" smtClean="0">
                <a:cs typeface="Times New Roman" panose="02020603050405020304" pitchFamily="18" charset="0"/>
              </a:rPr>
              <a:t>La bureaucratie mécaniste est faite pour produire en masse et avec régularité : elle correspond à des systèmes techniques routiniers, dans lesquels le travail, prévisible (car répétitif) et décomposable (car bien connu), peut être fortement standardisé. Les experts de la technostructure y ont donc un poids</a:t>
            </a:r>
            <a:r>
              <a:rPr lang="fr-CH" altLang="fr-FR" smtClean="0">
                <a:cs typeface="Times New Roman" panose="02020603050405020304" pitchFamily="18" charset="0"/>
              </a:rPr>
              <a:t> </a:t>
            </a:r>
            <a:r>
              <a:rPr lang="fr-FR" altLang="fr-FR" smtClean="0">
                <a:cs typeface="Times New Roman" panose="02020603050405020304" pitchFamily="18" charset="0"/>
              </a:rPr>
              <a:t>déterminant. </a:t>
            </a:r>
          </a:p>
          <a:p>
            <a:pPr eaLnBrk="1" hangingPunct="1">
              <a:spcBef>
                <a:spcPct val="0"/>
              </a:spcBef>
            </a:pPr>
            <a:r>
              <a:rPr lang="fr-FR" altLang="fr-FR" smtClean="0">
                <a:cs typeface="Times New Roman" panose="02020603050405020304" pitchFamily="18" charset="0"/>
              </a:rPr>
              <a:t>Les entreprises de production industrielle de masse, utilisant des « chaînes » continues d'opérations standardisées, sont les bureaucraties mécanistes les plus connues. Mais les activités de services aboutissent souvent à cette configuration lorsqu'il s'agit de traiter des opérations répétitives</a:t>
            </a:r>
            <a:r>
              <a:rPr lang="fr-FR" altLang="fr-FR" smtClean="0"/>
              <a:t>.</a:t>
            </a:r>
          </a:p>
          <a:p>
            <a:pPr eaLnBrk="1" hangingPunct="1">
              <a:spcBef>
                <a:spcPct val="0"/>
              </a:spcBef>
            </a:pPr>
            <a:r>
              <a:rPr lang="fr-FR" altLang="fr-FR" smtClean="0">
                <a:cs typeface="Times New Roman" panose="02020603050405020304" pitchFamily="18" charset="0"/>
              </a:rPr>
              <a:t>Sources d‘émerveillement et incarnation des « temps modernes » il y a peu, les bureaucraties m</a:t>
            </a:r>
            <a:r>
              <a:rPr lang="fr-CH" altLang="fr-FR" smtClean="0">
                <a:cs typeface="Times New Roman" panose="02020603050405020304" pitchFamily="18" charset="0"/>
              </a:rPr>
              <a:t>é</a:t>
            </a:r>
            <a:r>
              <a:rPr lang="fr-FR" altLang="fr-FR" smtClean="0">
                <a:cs typeface="Times New Roman" panose="02020603050405020304" pitchFamily="18" charset="0"/>
              </a:rPr>
              <a:t>canistes sont aujourd'hui jugées rigides, inhumaines et d</a:t>
            </a:r>
            <a:r>
              <a:rPr lang="fr-CH" altLang="fr-FR" smtClean="0">
                <a:cs typeface="Times New Roman" panose="02020603050405020304" pitchFamily="18" charset="0"/>
              </a:rPr>
              <a:t>é</a:t>
            </a:r>
            <a:r>
              <a:rPr lang="fr-FR" altLang="fr-FR" smtClean="0">
                <a:cs typeface="Times New Roman" panose="02020603050405020304" pitchFamily="18" charset="0"/>
              </a:rPr>
              <a:t>passées, même dans les cultures qui les favorisent.</a:t>
            </a:r>
            <a:endParaRPr lang="fr-FR" altLang="fr-FR" smtClean="0"/>
          </a:p>
          <a:p>
            <a:pPr eaLnBrk="1" hangingPunct="1">
              <a:spcBef>
                <a:spcPct val="0"/>
              </a:spcBef>
            </a:pPr>
            <a:r>
              <a:rPr lang="fr-CH" altLang="fr-FR" smtClean="0"/>
              <a:t>________________________________________________________</a:t>
            </a:r>
          </a:p>
          <a:p>
            <a:pPr eaLnBrk="1" hangingPunct="1">
              <a:spcBef>
                <a:spcPct val="0"/>
              </a:spcBef>
            </a:pPr>
            <a:r>
              <a:rPr lang="fr-CH" altLang="fr-FR" smtClean="0"/>
              <a:t>________________________________________________________</a:t>
            </a:r>
          </a:p>
          <a:p>
            <a:pPr eaLnBrk="1" hangingPunct="1">
              <a:spcBef>
                <a:spcPct val="0"/>
              </a:spcBef>
            </a:pPr>
            <a:r>
              <a:rPr lang="fr-CH" altLang="fr-FR" smtClean="0"/>
              <a:t>________________________________________________________</a:t>
            </a:r>
          </a:p>
          <a:p>
            <a:pPr eaLnBrk="1" hangingPunct="1">
              <a:spcBef>
                <a:spcPct val="0"/>
              </a:spcBef>
            </a:pPr>
            <a:r>
              <a:rPr lang="fr-CH" altLang="fr-FR" smtClean="0"/>
              <a:t>________________________________________________________</a:t>
            </a:r>
          </a:p>
          <a:p>
            <a:pPr eaLnBrk="1" hangingPunct="1">
              <a:spcBef>
                <a:spcPct val="0"/>
              </a:spcBef>
            </a:pPr>
            <a:r>
              <a:rPr lang="fr-CH" altLang="fr-FR" smtClean="0"/>
              <a:t>________________________________________________________</a:t>
            </a:r>
          </a:p>
          <a:p>
            <a:pPr eaLnBrk="1" hangingPunct="1">
              <a:spcBef>
                <a:spcPct val="0"/>
              </a:spcBef>
            </a:pPr>
            <a:r>
              <a:rPr lang="fr-CH" altLang="fr-FR" smtClean="0"/>
              <a:t>________________________________________________________</a:t>
            </a:r>
          </a:p>
        </p:txBody>
      </p:sp>
    </p:spTree>
    <p:extLst>
      <p:ext uri="{BB962C8B-B14F-4D97-AF65-F5344CB8AC3E}">
        <p14:creationId xmlns:p14="http://schemas.microsoft.com/office/powerpoint/2010/main" val="26662735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154" name="Rectangle 6"/>
          <p:cNvSpPr txBox="1">
            <a:spLocks noGrp="1" noChangeArrowheads="1"/>
          </p:cNvSpPr>
          <p:nvPr/>
        </p:nvSpPr>
        <p:spPr bwMode="auto">
          <a:xfrm>
            <a:off x="4022725" y="9723438"/>
            <a:ext cx="307657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20922" tIns="0" rIns="20922" bIns="0" anchor="b"/>
          <a:lstStyle>
            <a:lvl1pPr defTabSz="1004888" eaLnBrk="0" hangingPunct="0">
              <a:defRPr sz="2400">
                <a:solidFill>
                  <a:schemeClr val="tx1"/>
                </a:solidFill>
                <a:latin typeface="Arial" panose="020B0604020202020204" pitchFamily="34" charset="0"/>
                <a:ea typeface="MS PGothic" panose="020B0600070205080204" pitchFamily="34" charset="-128"/>
              </a:defRPr>
            </a:lvl1pPr>
            <a:lvl2pPr marL="804863" indent="-309563" defTabSz="1004888" eaLnBrk="0" hangingPunct="0">
              <a:defRPr sz="2400">
                <a:solidFill>
                  <a:schemeClr val="tx1"/>
                </a:solidFill>
                <a:latin typeface="Arial" panose="020B0604020202020204" pitchFamily="34" charset="0"/>
                <a:ea typeface="MS PGothic" panose="020B0600070205080204" pitchFamily="34" charset="-128"/>
              </a:defRPr>
            </a:lvl2pPr>
            <a:lvl3pPr marL="1238250" indent="-247650" defTabSz="1004888" eaLnBrk="0" hangingPunct="0">
              <a:defRPr sz="2400">
                <a:solidFill>
                  <a:schemeClr val="tx1"/>
                </a:solidFill>
                <a:latin typeface="Arial" panose="020B0604020202020204" pitchFamily="34" charset="0"/>
                <a:ea typeface="MS PGothic" panose="020B0600070205080204" pitchFamily="34" charset="-128"/>
              </a:defRPr>
            </a:lvl3pPr>
            <a:lvl4pPr marL="1733550" indent="-247650" defTabSz="1004888" eaLnBrk="0" hangingPunct="0">
              <a:defRPr sz="2400">
                <a:solidFill>
                  <a:schemeClr val="tx1"/>
                </a:solidFill>
                <a:latin typeface="Arial" panose="020B0604020202020204" pitchFamily="34" charset="0"/>
                <a:ea typeface="MS PGothic" panose="020B0600070205080204" pitchFamily="34" charset="-128"/>
              </a:defRPr>
            </a:lvl4pPr>
            <a:lvl5pPr marL="2228850" indent="-247650" defTabSz="1004888" eaLnBrk="0" hangingPunct="0">
              <a:defRPr sz="2400">
                <a:solidFill>
                  <a:schemeClr val="tx1"/>
                </a:solidFill>
                <a:latin typeface="Arial" panose="020B0604020202020204" pitchFamily="34" charset="0"/>
                <a:ea typeface="MS PGothic" panose="020B0600070205080204" pitchFamily="34" charset="-128"/>
              </a:defRPr>
            </a:lvl5pPr>
            <a:lvl6pPr marL="2686050" indent="-247650" defTabSz="10048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3143250" indent="-247650" defTabSz="10048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600450" indent="-247650" defTabSz="10048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4057650" indent="-247650" defTabSz="10048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a:fld id="{A8D4D967-B8BD-4565-96A2-98CCD27C9980}" type="slidenum">
              <a:rPr lang="fr-FR" altLang="fr-FR" sz="1100" i="1">
                <a:latin typeface="Times New Roman" panose="02020603050405020304" pitchFamily="18" charset="0"/>
                <a:cs typeface="Arial" panose="020B0604020202020204" pitchFamily="34" charset="0"/>
              </a:rPr>
              <a:pPr algn="r"/>
              <a:t>11</a:t>
            </a:fld>
            <a:endParaRPr lang="fr-FR" altLang="fr-FR" sz="1100" i="1">
              <a:latin typeface="Times New Roman" panose="02020603050405020304" pitchFamily="18" charset="0"/>
              <a:cs typeface="Arial" panose="020B0604020202020204" pitchFamily="34" charset="0"/>
            </a:endParaRPr>
          </a:p>
        </p:txBody>
      </p:sp>
      <p:sp>
        <p:nvSpPr>
          <p:cNvPr id="305155" name="Rectangle 7"/>
          <p:cNvSpPr txBox="1">
            <a:spLocks noGrp="1" noChangeArrowheads="1"/>
          </p:cNvSpPr>
          <p:nvPr/>
        </p:nvSpPr>
        <p:spPr bwMode="auto">
          <a:xfrm>
            <a:off x="4021138" y="9721850"/>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defTabSz="990600" eaLnBrk="0" hangingPunct="0">
              <a:defRPr sz="2400">
                <a:solidFill>
                  <a:schemeClr val="tx1"/>
                </a:solidFill>
                <a:latin typeface="Arial" panose="020B0604020202020204" pitchFamily="34" charset="0"/>
                <a:ea typeface="MS PGothic" panose="020B0600070205080204" pitchFamily="34" charset="-128"/>
              </a:defRPr>
            </a:lvl1pPr>
            <a:lvl2pPr marL="804863" indent="-309563" defTabSz="990600" eaLnBrk="0" hangingPunct="0">
              <a:defRPr sz="2400">
                <a:solidFill>
                  <a:schemeClr val="tx1"/>
                </a:solidFill>
                <a:latin typeface="Arial" panose="020B0604020202020204" pitchFamily="34" charset="0"/>
                <a:ea typeface="MS PGothic" panose="020B0600070205080204" pitchFamily="34" charset="-128"/>
              </a:defRPr>
            </a:lvl2pPr>
            <a:lvl3pPr marL="1238250" indent="-247650" defTabSz="990600" eaLnBrk="0" hangingPunct="0">
              <a:defRPr sz="2400">
                <a:solidFill>
                  <a:schemeClr val="tx1"/>
                </a:solidFill>
                <a:latin typeface="Arial" panose="020B0604020202020204" pitchFamily="34" charset="0"/>
                <a:ea typeface="MS PGothic" panose="020B0600070205080204" pitchFamily="34" charset="-128"/>
              </a:defRPr>
            </a:lvl3pPr>
            <a:lvl4pPr marL="1733550" indent="-247650" defTabSz="990600" eaLnBrk="0" hangingPunct="0">
              <a:defRPr sz="2400">
                <a:solidFill>
                  <a:schemeClr val="tx1"/>
                </a:solidFill>
                <a:latin typeface="Arial" panose="020B0604020202020204" pitchFamily="34" charset="0"/>
                <a:ea typeface="MS PGothic" panose="020B0600070205080204" pitchFamily="34" charset="-128"/>
              </a:defRPr>
            </a:lvl4pPr>
            <a:lvl5pPr marL="2228850" indent="-247650" defTabSz="990600" eaLnBrk="0" hangingPunct="0">
              <a:defRPr sz="2400">
                <a:solidFill>
                  <a:schemeClr val="tx1"/>
                </a:solidFill>
                <a:latin typeface="Arial" panose="020B0604020202020204" pitchFamily="34" charset="0"/>
                <a:ea typeface="MS PGothic" panose="020B0600070205080204" pitchFamily="34" charset="-128"/>
              </a:defRPr>
            </a:lvl5pPr>
            <a:lvl6pPr marL="2686050" indent="-247650" defTabSz="990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3143250" indent="-247650" defTabSz="990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600450" indent="-247650" defTabSz="990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4057650" indent="-247650" defTabSz="990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eaLnBrk="1" hangingPunct="1"/>
            <a:fld id="{11012894-524F-46A4-A3DC-0088A0E4DFB7}" type="slidenum">
              <a:rPr lang="fr-FR" altLang="fr-FR" sz="1300">
                <a:cs typeface="Arial" panose="020B0604020202020204" pitchFamily="34" charset="0"/>
              </a:rPr>
              <a:pPr algn="r" eaLnBrk="1" hangingPunct="1"/>
              <a:t>11</a:t>
            </a:fld>
            <a:endParaRPr lang="fr-FR" altLang="fr-FR" sz="1300">
              <a:cs typeface="Arial" panose="020B0604020202020204" pitchFamily="34" charset="0"/>
            </a:endParaRPr>
          </a:p>
        </p:txBody>
      </p:sp>
      <p:sp>
        <p:nvSpPr>
          <p:cNvPr id="305156" name="Rectangle 7"/>
          <p:cNvSpPr txBox="1">
            <a:spLocks noGrp="1" noChangeArrowheads="1"/>
          </p:cNvSpPr>
          <p:nvPr/>
        </p:nvSpPr>
        <p:spPr bwMode="auto">
          <a:xfrm>
            <a:off x="4021138" y="9721850"/>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defTabSz="990600" eaLnBrk="0" hangingPunct="0">
              <a:defRPr sz="2400">
                <a:solidFill>
                  <a:schemeClr val="tx1"/>
                </a:solidFill>
                <a:latin typeface="Arial" panose="020B0604020202020204" pitchFamily="34" charset="0"/>
                <a:ea typeface="MS PGothic" panose="020B0600070205080204" pitchFamily="34" charset="-128"/>
              </a:defRPr>
            </a:lvl1pPr>
            <a:lvl2pPr marL="804863" indent="-309563" defTabSz="990600" eaLnBrk="0" hangingPunct="0">
              <a:defRPr sz="2400">
                <a:solidFill>
                  <a:schemeClr val="tx1"/>
                </a:solidFill>
                <a:latin typeface="Arial" panose="020B0604020202020204" pitchFamily="34" charset="0"/>
                <a:ea typeface="MS PGothic" panose="020B0600070205080204" pitchFamily="34" charset="-128"/>
              </a:defRPr>
            </a:lvl2pPr>
            <a:lvl3pPr marL="1238250" indent="-247650" defTabSz="990600" eaLnBrk="0" hangingPunct="0">
              <a:defRPr sz="2400">
                <a:solidFill>
                  <a:schemeClr val="tx1"/>
                </a:solidFill>
                <a:latin typeface="Arial" panose="020B0604020202020204" pitchFamily="34" charset="0"/>
                <a:ea typeface="MS PGothic" panose="020B0600070205080204" pitchFamily="34" charset="-128"/>
              </a:defRPr>
            </a:lvl3pPr>
            <a:lvl4pPr marL="1733550" indent="-247650" defTabSz="990600" eaLnBrk="0" hangingPunct="0">
              <a:defRPr sz="2400">
                <a:solidFill>
                  <a:schemeClr val="tx1"/>
                </a:solidFill>
                <a:latin typeface="Arial" panose="020B0604020202020204" pitchFamily="34" charset="0"/>
                <a:ea typeface="MS PGothic" panose="020B0600070205080204" pitchFamily="34" charset="-128"/>
              </a:defRPr>
            </a:lvl4pPr>
            <a:lvl5pPr marL="2228850" indent="-247650" defTabSz="990600" eaLnBrk="0" hangingPunct="0">
              <a:defRPr sz="2400">
                <a:solidFill>
                  <a:schemeClr val="tx1"/>
                </a:solidFill>
                <a:latin typeface="Arial" panose="020B0604020202020204" pitchFamily="34" charset="0"/>
                <a:ea typeface="MS PGothic" panose="020B0600070205080204" pitchFamily="34" charset="-128"/>
              </a:defRPr>
            </a:lvl5pPr>
            <a:lvl6pPr marL="2686050" indent="-247650" defTabSz="990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3143250" indent="-247650" defTabSz="990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600450" indent="-247650" defTabSz="990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4057650" indent="-247650" defTabSz="990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eaLnBrk="1" hangingPunct="1"/>
            <a:fld id="{3969DFA0-4FFA-4DD7-85B5-F9B66B1014E8}" type="slidenum">
              <a:rPr lang="fr-FR" altLang="fr-FR" sz="1300">
                <a:cs typeface="Arial" panose="020B0604020202020204" pitchFamily="34" charset="0"/>
              </a:rPr>
              <a:pPr algn="r" eaLnBrk="1" hangingPunct="1"/>
              <a:t>11</a:t>
            </a:fld>
            <a:endParaRPr lang="fr-FR" altLang="fr-FR" sz="1300">
              <a:cs typeface="Arial" panose="020B0604020202020204" pitchFamily="34" charset="0"/>
            </a:endParaRPr>
          </a:p>
        </p:txBody>
      </p:sp>
      <p:sp>
        <p:nvSpPr>
          <p:cNvPr id="305157" name="Rectangle 2"/>
          <p:cNvSpPr>
            <a:spLocks noGrp="1" noRot="1" noChangeAspect="1" noChangeArrowheads="1" noTextEdit="1"/>
          </p:cNvSpPr>
          <p:nvPr>
            <p:ph type="sldImg"/>
          </p:nvPr>
        </p:nvSpPr>
        <p:spPr>
          <a:xfrm>
            <a:off x="1001713" y="773113"/>
            <a:ext cx="5103812" cy="3827462"/>
          </a:xfrm>
          <a:ln/>
        </p:spPr>
      </p:sp>
      <p:sp>
        <p:nvSpPr>
          <p:cNvPr id="305158" name="Rectangle 3"/>
          <p:cNvSpPr>
            <a:spLocks noGrp="1" noChangeArrowheads="1"/>
          </p:cNvSpPr>
          <p:nvPr>
            <p:ph type="body" idx="1"/>
          </p:nvPr>
        </p:nvSpPr>
        <p:spPr>
          <a:xfrm>
            <a:off x="946150" y="4860925"/>
            <a:ext cx="5451475" cy="4608513"/>
          </a:xfrm>
        </p:spPr>
        <p:txBody>
          <a:bodyPr/>
          <a:lstStyle/>
          <a:p>
            <a:pPr eaLnBrk="1" hangingPunct="1">
              <a:spcBef>
                <a:spcPct val="0"/>
              </a:spcBef>
            </a:pPr>
            <a:r>
              <a:rPr lang="fr-FR" altLang="fr-FR" smtClean="0">
                <a:cs typeface="Times New Roman" panose="02020603050405020304" pitchFamily="18" charset="0"/>
              </a:rPr>
              <a:t>La bureaucratie professionnelle est le domaine des « professionnels », individus formés et sp</a:t>
            </a:r>
            <a:r>
              <a:rPr lang="fr-CH" altLang="fr-FR" smtClean="0">
                <a:cs typeface="Times New Roman" panose="02020603050405020304" pitchFamily="18" charset="0"/>
              </a:rPr>
              <a:t>é</a:t>
            </a:r>
            <a:r>
              <a:rPr lang="fr-FR" altLang="fr-FR" smtClean="0">
                <a:cs typeface="Times New Roman" panose="02020603050405020304" pitchFamily="18" charset="0"/>
              </a:rPr>
              <a:t>cialisés disposant d'un ensemble de connaissances, d'expérience et de règles d'action qui leur donnent la capacité de traiter des problèmes complexes, difficilement décomposables, bien que relativement répétitifs. L'organisation s'appuie pour fonctionner sur les compétences des membres de son centre opérationnel ; elle a recours massivement à la standardisation des qualifications, qui est le mode de coordination principal.</a:t>
            </a:r>
          </a:p>
          <a:p>
            <a:pPr eaLnBrk="1" hangingPunct="1">
              <a:spcBef>
                <a:spcPct val="0"/>
              </a:spcBef>
            </a:pPr>
            <a:r>
              <a:rPr lang="fr-FR" altLang="fr-FR" smtClean="0">
                <a:cs typeface="Times New Roman" panose="02020603050405020304" pitchFamily="18" charset="0"/>
              </a:rPr>
              <a:t>Les « professionnels », par définition, sont des opérateurs auxquels on peut accorder une grande autonomie dans le travail, parce que leur qualification garantit leur efficacité. II existe donc peu de technostructure, car les procédés de travail comme les résultats sont difficilement standardisables. De même, la ligne hiérarchique est très courte et joue un rôle limite, d'autant plus que les professionnels sont très jaloux de leur liberté.</a:t>
            </a:r>
          </a:p>
          <a:p>
            <a:pPr eaLnBrk="1" hangingPunct="1">
              <a:spcBef>
                <a:spcPct val="0"/>
              </a:spcBef>
            </a:pPr>
            <a:r>
              <a:rPr lang="fr-FR" altLang="fr-FR" smtClean="0">
                <a:cs typeface="Times New Roman" panose="02020603050405020304" pitchFamily="18" charset="0"/>
              </a:rPr>
              <a:t>En revanche, les professionnels ont souvent besoin d'un support logistique important pour exercer leur art, et souhaitent se d</a:t>
            </a:r>
            <a:r>
              <a:rPr lang="fr-CH" altLang="fr-FR" smtClean="0">
                <a:cs typeface="Times New Roman" panose="02020603050405020304" pitchFamily="18" charset="0"/>
              </a:rPr>
              <a:t>é</a:t>
            </a:r>
            <a:r>
              <a:rPr lang="fr-FR" altLang="fr-FR" smtClean="0">
                <a:cs typeface="Times New Roman" panose="02020603050405020304" pitchFamily="18" charset="0"/>
              </a:rPr>
              <a:t>charger des tâches administratives qui doivent alors être assurées par un </a:t>
            </a:r>
            <a:r>
              <a:rPr lang="fr-FR" altLang="fr-FR" i="1" smtClean="0">
                <a:cs typeface="Times New Roman" panose="02020603050405020304" pitchFamily="18" charset="0"/>
              </a:rPr>
              <a:t>staff </a:t>
            </a:r>
            <a:r>
              <a:rPr lang="fr-FR" altLang="fr-FR" smtClean="0">
                <a:cs typeface="Times New Roman" panose="02020603050405020304" pitchFamily="18" charset="0"/>
              </a:rPr>
              <a:t>important</a:t>
            </a:r>
            <a:r>
              <a:rPr lang="fr-FR" altLang="fr-FR" i="1" smtClean="0">
                <a:cs typeface="Times New Roman" panose="02020603050405020304" pitchFamily="18" charset="0"/>
              </a:rPr>
              <a:t>. </a:t>
            </a:r>
            <a:r>
              <a:rPr lang="fr-FR" altLang="fr-FR" smtClean="0">
                <a:cs typeface="Times New Roman" panose="02020603050405020304" pitchFamily="18" charset="0"/>
              </a:rPr>
              <a:t>Qu'on pense par exemple à un hôpital.</a:t>
            </a:r>
          </a:p>
          <a:p>
            <a:pPr eaLnBrk="1" hangingPunct="1">
              <a:spcBef>
                <a:spcPct val="0"/>
              </a:spcBef>
            </a:pPr>
            <a:r>
              <a:rPr lang="fr-FR" altLang="fr-FR" smtClean="0">
                <a:cs typeface="Times New Roman" panose="02020603050405020304" pitchFamily="18" charset="0"/>
              </a:rPr>
              <a:t>La séparation entre professionnels et support logistique est la première source de diff</a:t>
            </a:r>
            <a:r>
              <a:rPr lang="fr-CH" altLang="fr-FR" smtClean="0">
                <a:cs typeface="Times New Roman" panose="02020603050405020304" pitchFamily="18" charset="0"/>
              </a:rPr>
              <a:t>é</a:t>
            </a:r>
            <a:r>
              <a:rPr lang="fr-FR" altLang="fr-FR" smtClean="0">
                <a:cs typeface="Times New Roman" panose="02020603050405020304" pitchFamily="18" charset="0"/>
              </a:rPr>
              <a:t>renciation interne dans les bureaucraties professionnelles, et une source de conflits plus ou moins latents.</a:t>
            </a:r>
          </a:p>
          <a:p>
            <a:pPr eaLnBrk="1" hangingPunct="1">
              <a:spcBef>
                <a:spcPct val="0"/>
              </a:spcBef>
            </a:pPr>
            <a:r>
              <a:rPr lang="fr-FR" altLang="fr-FR" smtClean="0">
                <a:cs typeface="Times New Roman" panose="02020603050405020304" pitchFamily="18" charset="0"/>
              </a:rPr>
              <a:t>C'est pourquoi les bureaucraties professionnelles adoptent souvent des procédures de décision plutôt démocratiques qui assurent la représentation des différentes parties prenantes internes. Le caractère routinier de l'activité plus ces procédures confèrent à ces organisations leur nature de bureaucratie.</a:t>
            </a:r>
            <a:endParaRPr lang="fr-FR" altLang="fr-FR" smtClean="0"/>
          </a:p>
        </p:txBody>
      </p:sp>
    </p:spTree>
    <p:extLst>
      <p:ext uri="{BB962C8B-B14F-4D97-AF65-F5344CB8AC3E}">
        <p14:creationId xmlns:p14="http://schemas.microsoft.com/office/powerpoint/2010/main" val="34496871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02" name="Rectangle 6"/>
          <p:cNvSpPr txBox="1">
            <a:spLocks noGrp="1" noChangeArrowheads="1"/>
          </p:cNvSpPr>
          <p:nvPr/>
        </p:nvSpPr>
        <p:spPr bwMode="auto">
          <a:xfrm>
            <a:off x="4022725" y="9723438"/>
            <a:ext cx="307657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20922" tIns="0" rIns="20922" bIns="0" anchor="b"/>
          <a:lstStyle>
            <a:lvl1pPr defTabSz="1004888" eaLnBrk="0" hangingPunct="0">
              <a:defRPr sz="2400">
                <a:solidFill>
                  <a:schemeClr val="tx1"/>
                </a:solidFill>
                <a:latin typeface="Arial" panose="020B0604020202020204" pitchFamily="34" charset="0"/>
                <a:ea typeface="MS PGothic" panose="020B0600070205080204" pitchFamily="34" charset="-128"/>
              </a:defRPr>
            </a:lvl1pPr>
            <a:lvl2pPr marL="804863" indent="-309563" defTabSz="1004888" eaLnBrk="0" hangingPunct="0">
              <a:defRPr sz="2400">
                <a:solidFill>
                  <a:schemeClr val="tx1"/>
                </a:solidFill>
                <a:latin typeface="Arial" panose="020B0604020202020204" pitchFamily="34" charset="0"/>
                <a:ea typeface="MS PGothic" panose="020B0600070205080204" pitchFamily="34" charset="-128"/>
              </a:defRPr>
            </a:lvl2pPr>
            <a:lvl3pPr marL="1238250" indent="-247650" defTabSz="1004888" eaLnBrk="0" hangingPunct="0">
              <a:defRPr sz="2400">
                <a:solidFill>
                  <a:schemeClr val="tx1"/>
                </a:solidFill>
                <a:latin typeface="Arial" panose="020B0604020202020204" pitchFamily="34" charset="0"/>
                <a:ea typeface="MS PGothic" panose="020B0600070205080204" pitchFamily="34" charset="-128"/>
              </a:defRPr>
            </a:lvl3pPr>
            <a:lvl4pPr marL="1733550" indent="-247650" defTabSz="1004888" eaLnBrk="0" hangingPunct="0">
              <a:defRPr sz="2400">
                <a:solidFill>
                  <a:schemeClr val="tx1"/>
                </a:solidFill>
                <a:latin typeface="Arial" panose="020B0604020202020204" pitchFamily="34" charset="0"/>
                <a:ea typeface="MS PGothic" panose="020B0600070205080204" pitchFamily="34" charset="-128"/>
              </a:defRPr>
            </a:lvl4pPr>
            <a:lvl5pPr marL="2228850" indent="-247650" defTabSz="1004888" eaLnBrk="0" hangingPunct="0">
              <a:defRPr sz="2400">
                <a:solidFill>
                  <a:schemeClr val="tx1"/>
                </a:solidFill>
                <a:latin typeface="Arial" panose="020B0604020202020204" pitchFamily="34" charset="0"/>
                <a:ea typeface="MS PGothic" panose="020B0600070205080204" pitchFamily="34" charset="-128"/>
              </a:defRPr>
            </a:lvl5pPr>
            <a:lvl6pPr marL="2686050" indent="-247650" defTabSz="10048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3143250" indent="-247650" defTabSz="10048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600450" indent="-247650" defTabSz="10048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4057650" indent="-247650" defTabSz="10048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a:fld id="{CAA772CE-C744-46EF-8045-D5A374861E08}" type="slidenum">
              <a:rPr lang="fr-FR" altLang="fr-FR" sz="1100" i="1">
                <a:latin typeface="Times New Roman" panose="02020603050405020304" pitchFamily="18" charset="0"/>
                <a:cs typeface="Arial" panose="020B0604020202020204" pitchFamily="34" charset="0"/>
              </a:rPr>
              <a:pPr algn="r"/>
              <a:t>12</a:t>
            </a:fld>
            <a:endParaRPr lang="fr-FR" altLang="fr-FR" sz="1100" i="1">
              <a:latin typeface="Times New Roman" panose="02020603050405020304" pitchFamily="18" charset="0"/>
              <a:cs typeface="Arial" panose="020B0604020202020204" pitchFamily="34" charset="0"/>
            </a:endParaRPr>
          </a:p>
        </p:txBody>
      </p:sp>
      <p:sp>
        <p:nvSpPr>
          <p:cNvPr id="307203" name="Rectangle 7"/>
          <p:cNvSpPr txBox="1">
            <a:spLocks noGrp="1" noChangeArrowheads="1"/>
          </p:cNvSpPr>
          <p:nvPr/>
        </p:nvSpPr>
        <p:spPr bwMode="auto">
          <a:xfrm>
            <a:off x="4021138" y="9721850"/>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defTabSz="990600" eaLnBrk="0" hangingPunct="0">
              <a:defRPr sz="2400">
                <a:solidFill>
                  <a:schemeClr val="tx1"/>
                </a:solidFill>
                <a:latin typeface="Arial" panose="020B0604020202020204" pitchFamily="34" charset="0"/>
                <a:ea typeface="MS PGothic" panose="020B0600070205080204" pitchFamily="34" charset="-128"/>
              </a:defRPr>
            </a:lvl1pPr>
            <a:lvl2pPr marL="804863" indent="-309563" defTabSz="990600" eaLnBrk="0" hangingPunct="0">
              <a:defRPr sz="2400">
                <a:solidFill>
                  <a:schemeClr val="tx1"/>
                </a:solidFill>
                <a:latin typeface="Arial" panose="020B0604020202020204" pitchFamily="34" charset="0"/>
                <a:ea typeface="MS PGothic" panose="020B0600070205080204" pitchFamily="34" charset="-128"/>
              </a:defRPr>
            </a:lvl2pPr>
            <a:lvl3pPr marL="1238250" indent="-247650" defTabSz="990600" eaLnBrk="0" hangingPunct="0">
              <a:defRPr sz="2400">
                <a:solidFill>
                  <a:schemeClr val="tx1"/>
                </a:solidFill>
                <a:latin typeface="Arial" panose="020B0604020202020204" pitchFamily="34" charset="0"/>
                <a:ea typeface="MS PGothic" panose="020B0600070205080204" pitchFamily="34" charset="-128"/>
              </a:defRPr>
            </a:lvl3pPr>
            <a:lvl4pPr marL="1733550" indent="-247650" defTabSz="990600" eaLnBrk="0" hangingPunct="0">
              <a:defRPr sz="2400">
                <a:solidFill>
                  <a:schemeClr val="tx1"/>
                </a:solidFill>
                <a:latin typeface="Arial" panose="020B0604020202020204" pitchFamily="34" charset="0"/>
                <a:ea typeface="MS PGothic" panose="020B0600070205080204" pitchFamily="34" charset="-128"/>
              </a:defRPr>
            </a:lvl4pPr>
            <a:lvl5pPr marL="2228850" indent="-247650" defTabSz="990600" eaLnBrk="0" hangingPunct="0">
              <a:defRPr sz="2400">
                <a:solidFill>
                  <a:schemeClr val="tx1"/>
                </a:solidFill>
                <a:latin typeface="Arial" panose="020B0604020202020204" pitchFamily="34" charset="0"/>
                <a:ea typeface="MS PGothic" panose="020B0600070205080204" pitchFamily="34" charset="-128"/>
              </a:defRPr>
            </a:lvl5pPr>
            <a:lvl6pPr marL="2686050" indent="-247650" defTabSz="990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3143250" indent="-247650" defTabSz="990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600450" indent="-247650" defTabSz="990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4057650" indent="-247650" defTabSz="990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eaLnBrk="1" hangingPunct="1"/>
            <a:fld id="{7CA4A027-8E5C-4AAA-8632-85AD893157D4}" type="slidenum">
              <a:rPr lang="fr-FR" altLang="fr-FR" sz="1300">
                <a:cs typeface="Arial" panose="020B0604020202020204" pitchFamily="34" charset="0"/>
              </a:rPr>
              <a:pPr algn="r" eaLnBrk="1" hangingPunct="1"/>
              <a:t>12</a:t>
            </a:fld>
            <a:endParaRPr lang="fr-FR" altLang="fr-FR" sz="1300">
              <a:cs typeface="Arial" panose="020B0604020202020204" pitchFamily="34" charset="0"/>
            </a:endParaRPr>
          </a:p>
        </p:txBody>
      </p:sp>
      <p:sp>
        <p:nvSpPr>
          <p:cNvPr id="307204" name="Rectangle 7"/>
          <p:cNvSpPr txBox="1">
            <a:spLocks noGrp="1" noChangeArrowheads="1"/>
          </p:cNvSpPr>
          <p:nvPr/>
        </p:nvSpPr>
        <p:spPr bwMode="auto">
          <a:xfrm>
            <a:off x="4021138" y="9721850"/>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defTabSz="990600" eaLnBrk="0" hangingPunct="0">
              <a:defRPr sz="2400">
                <a:solidFill>
                  <a:schemeClr val="tx1"/>
                </a:solidFill>
                <a:latin typeface="Arial" panose="020B0604020202020204" pitchFamily="34" charset="0"/>
                <a:ea typeface="MS PGothic" panose="020B0600070205080204" pitchFamily="34" charset="-128"/>
              </a:defRPr>
            </a:lvl1pPr>
            <a:lvl2pPr marL="804863" indent="-309563" defTabSz="990600" eaLnBrk="0" hangingPunct="0">
              <a:defRPr sz="2400">
                <a:solidFill>
                  <a:schemeClr val="tx1"/>
                </a:solidFill>
                <a:latin typeface="Arial" panose="020B0604020202020204" pitchFamily="34" charset="0"/>
                <a:ea typeface="MS PGothic" panose="020B0600070205080204" pitchFamily="34" charset="-128"/>
              </a:defRPr>
            </a:lvl2pPr>
            <a:lvl3pPr marL="1238250" indent="-247650" defTabSz="990600" eaLnBrk="0" hangingPunct="0">
              <a:defRPr sz="2400">
                <a:solidFill>
                  <a:schemeClr val="tx1"/>
                </a:solidFill>
                <a:latin typeface="Arial" panose="020B0604020202020204" pitchFamily="34" charset="0"/>
                <a:ea typeface="MS PGothic" panose="020B0600070205080204" pitchFamily="34" charset="-128"/>
              </a:defRPr>
            </a:lvl3pPr>
            <a:lvl4pPr marL="1733550" indent="-247650" defTabSz="990600" eaLnBrk="0" hangingPunct="0">
              <a:defRPr sz="2400">
                <a:solidFill>
                  <a:schemeClr val="tx1"/>
                </a:solidFill>
                <a:latin typeface="Arial" panose="020B0604020202020204" pitchFamily="34" charset="0"/>
                <a:ea typeface="MS PGothic" panose="020B0600070205080204" pitchFamily="34" charset="-128"/>
              </a:defRPr>
            </a:lvl4pPr>
            <a:lvl5pPr marL="2228850" indent="-247650" defTabSz="990600" eaLnBrk="0" hangingPunct="0">
              <a:defRPr sz="2400">
                <a:solidFill>
                  <a:schemeClr val="tx1"/>
                </a:solidFill>
                <a:latin typeface="Arial" panose="020B0604020202020204" pitchFamily="34" charset="0"/>
                <a:ea typeface="MS PGothic" panose="020B0600070205080204" pitchFamily="34" charset="-128"/>
              </a:defRPr>
            </a:lvl5pPr>
            <a:lvl6pPr marL="2686050" indent="-247650" defTabSz="990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3143250" indent="-247650" defTabSz="990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600450" indent="-247650" defTabSz="990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4057650" indent="-247650" defTabSz="990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eaLnBrk="1" hangingPunct="1"/>
            <a:fld id="{2936317D-13F7-4003-B151-888E4B09CE63}" type="slidenum">
              <a:rPr lang="fr-FR" altLang="fr-FR" sz="1300">
                <a:cs typeface="Arial" panose="020B0604020202020204" pitchFamily="34" charset="0"/>
              </a:rPr>
              <a:pPr algn="r" eaLnBrk="1" hangingPunct="1"/>
              <a:t>12</a:t>
            </a:fld>
            <a:endParaRPr lang="fr-FR" altLang="fr-FR" sz="1300">
              <a:cs typeface="Arial" panose="020B0604020202020204" pitchFamily="34" charset="0"/>
            </a:endParaRPr>
          </a:p>
        </p:txBody>
      </p:sp>
      <p:sp>
        <p:nvSpPr>
          <p:cNvPr id="307205" name="Rectangle 2"/>
          <p:cNvSpPr>
            <a:spLocks noGrp="1" noRot="1" noChangeAspect="1" noChangeArrowheads="1" noTextEdit="1"/>
          </p:cNvSpPr>
          <p:nvPr>
            <p:ph type="sldImg"/>
          </p:nvPr>
        </p:nvSpPr>
        <p:spPr>
          <a:xfrm>
            <a:off x="1001713" y="773113"/>
            <a:ext cx="5103812" cy="3827462"/>
          </a:xfrm>
          <a:ln/>
        </p:spPr>
      </p:sp>
      <p:sp>
        <p:nvSpPr>
          <p:cNvPr id="307206" name="Rectangle 3"/>
          <p:cNvSpPr>
            <a:spLocks noGrp="1" noChangeArrowheads="1"/>
          </p:cNvSpPr>
          <p:nvPr>
            <p:ph type="body" idx="1"/>
          </p:nvPr>
        </p:nvSpPr>
        <p:spPr>
          <a:xfrm>
            <a:off x="946150" y="4860925"/>
            <a:ext cx="5492750" cy="4608513"/>
          </a:xfrm>
        </p:spPr>
        <p:txBody>
          <a:bodyPr/>
          <a:lstStyle/>
          <a:p>
            <a:pPr eaLnBrk="1" hangingPunct="1">
              <a:lnSpc>
                <a:spcPct val="90000"/>
              </a:lnSpc>
              <a:spcBef>
                <a:spcPct val="0"/>
              </a:spcBef>
            </a:pPr>
            <a:r>
              <a:rPr lang="fr-FR" altLang="fr-FR" smtClean="0">
                <a:cs typeface="Times New Roman" panose="02020603050405020304" pitchFamily="18" charset="0"/>
              </a:rPr>
              <a:t>Cette configuration est caract</a:t>
            </a:r>
            <a:r>
              <a:rPr lang="fr-CH" altLang="fr-FR" smtClean="0">
                <a:cs typeface="Times New Roman" panose="02020603050405020304" pitchFamily="18" charset="0"/>
              </a:rPr>
              <a:t>é</a:t>
            </a:r>
            <a:r>
              <a:rPr lang="fr-FR" altLang="fr-FR" smtClean="0">
                <a:cs typeface="Times New Roman" panose="02020603050405020304" pitchFamily="18" charset="0"/>
              </a:rPr>
              <a:t>risée par sa superstructure, réunissant sous  l'autorité d'un siège un ensemble hétérog</a:t>
            </a:r>
            <a:r>
              <a:rPr lang="fr-CH" altLang="fr-FR" smtClean="0">
                <a:cs typeface="Times New Roman" panose="02020603050405020304" pitchFamily="18" charset="0"/>
              </a:rPr>
              <a:t>è</a:t>
            </a:r>
            <a:r>
              <a:rPr lang="fr-FR" altLang="fr-FR" smtClean="0">
                <a:cs typeface="Times New Roman" panose="02020603050405020304" pitchFamily="18" charset="0"/>
              </a:rPr>
              <a:t>ne de divisions, c'est-à-dire d'unités largement autonomes s'adressant à des environnements de march</a:t>
            </a:r>
            <a:r>
              <a:rPr lang="fr-CH" altLang="fr-FR" smtClean="0">
                <a:cs typeface="Times New Roman" panose="02020603050405020304" pitchFamily="18" charset="0"/>
              </a:rPr>
              <a:t>é</a:t>
            </a:r>
            <a:r>
              <a:rPr lang="fr-FR" altLang="fr-FR" smtClean="0">
                <a:cs typeface="Times New Roman" panose="02020603050405020304" pitchFamily="18" charset="0"/>
              </a:rPr>
              <a:t> spécifiques. </a:t>
            </a:r>
          </a:p>
          <a:p>
            <a:pPr eaLnBrk="1" hangingPunct="1">
              <a:lnSpc>
                <a:spcPct val="90000"/>
              </a:lnSpc>
              <a:spcBef>
                <a:spcPct val="0"/>
              </a:spcBef>
            </a:pPr>
            <a:r>
              <a:rPr lang="fr-FR" altLang="fr-FR" smtClean="0">
                <a:cs typeface="Times New Roman" panose="02020603050405020304" pitchFamily="18" charset="0"/>
              </a:rPr>
              <a:t>Les besoins de coordination entre ces différentes divisions sont en général très limités. Ils concernent le plus souvent le partage de certaines ressources, et notamment des ressources financières de l'organisation tout entière. C'est le siège qui prend en charge la coordination entre les unités par des systèmes de planification et de contrôle de gestion qui lui servent également d'instruments de contrôle sur les divisions. La standardisation des résultats est donc le mode de coordination le plus important au niveau des unités. Elle contrebalance l'autonomie qui leur est accordée et fait des responsables de ces unités les hommes clés de ce type de configuration.</a:t>
            </a:r>
          </a:p>
          <a:p>
            <a:pPr eaLnBrk="1" hangingPunct="1">
              <a:lnSpc>
                <a:spcPct val="90000"/>
              </a:lnSpc>
              <a:spcBef>
                <a:spcPct val="0"/>
              </a:spcBef>
            </a:pPr>
            <a:r>
              <a:rPr lang="fr-FR" altLang="fr-FR" smtClean="0">
                <a:cs typeface="Times New Roman" panose="02020603050405020304" pitchFamily="18" charset="0"/>
              </a:rPr>
              <a:t>Les unités qui composent une structure divisionnalisée sont souvent des bureaucraties mécanistes, assurant la production d'un type de produit pour un marché donné. La structure divisionnalisée n'est en général pas une structure</a:t>
            </a:r>
            <a:br>
              <a:rPr lang="fr-FR" altLang="fr-FR" smtClean="0">
                <a:cs typeface="Times New Roman" panose="02020603050405020304" pitchFamily="18" charset="0"/>
              </a:rPr>
            </a:br>
            <a:r>
              <a:rPr lang="fr-FR" altLang="fr-FR" smtClean="0">
                <a:cs typeface="Times New Roman" panose="02020603050405020304" pitchFamily="18" charset="0"/>
              </a:rPr>
              <a:t>organique.</a:t>
            </a:r>
          </a:p>
          <a:p>
            <a:pPr eaLnBrk="1" hangingPunct="1">
              <a:lnSpc>
                <a:spcPct val="90000"/>
              </a:lnSpc>
              <a:spcBef>
                <a:spcPct val="0"/>
              </a:spcBef>
            </a:pPr>
            <a:r>
              <a:rPr lang="fr-FR" altLang="fr-FR" smtClean="0">
                <a:cs typeface="Times New Roman" panose="02020603050405020304" pitchFamily="18" charset="0"/>
              </a:rPr>
              <a:t>L‘élément déterminant qui pousse à l'adoption d'une structure divisionnalisée est l'hétérogénéité des environnements de marche. C'est pourquoi les groupes multinationaux diversifiés sont le type même de structures divisionnalisées.</a:t>
            </a:r>
            <a:endParaRPr lang="fr-FR" altLang="fr-FR" smtClean="0"/>
          </a:p>
          <a:p>
            <a:pPr eaLnBrk="1" hangingPunct="1">
              <a:lnSpc>
                <a:spcPct val="90000"/>
              </a:lnSpc>
              <a:spcBef>
                <a:spcPct val="0"/>
              </a:spcBef>
            </a:pPr>
            <a:r>
              <a:rPr lang="fr-FR" altLang="fr-FR" smtClean="0"/>
              <a:t>_________________________________________________________</a:t>
            </a:r>
          </a:p>
          <a:p>
            <a:pPr eaLnBrk="1" hangingPunct="1">
              <a:lnSpc>
                <a:spcPct val="90000"/>
              </a:lnSpc>
              <a:spcBef>
                <a:spcPct val="0"/>
              </a:spcBef>
            </a:pPr>
            <a:r>
              <a:rPr lang="fr-FR" altLang="fr-FR" smtClean="0"/>
              <a:t>_________________________________________________________</a:t>
            </a:r>
          </a:p>
          <a:p>
            <a:pPr eaLnBrk="1" hangingPunct="1">
              <a:lnSpc>
                <a:spcPct val="90000"/>
              </a:lnSpc>
              <a:spcBef>
                <a:spcPct val="0"/>
              </a:spcBef>
            </a:pPr>
            <a:r>
              <a:rPr lang="fr-FR" altLang="fr-FR" smtClean="0"/>
              <a:t>_________________________________________________________</a:t>
            </a:r>
          </a:p>
          <a:p>
            <a:pPr eaLnBrk="1" hangingPunct="1">
              <a:lnSpc>
                <a:spcPct val="90000"/>
              </a:lnSpc>
              <a:spcBef>
                <a:spcPct val="0"/>
              </a:spcBef>
            </a:pPr>
            <a:r>
              <a:rPr lang="fr-FR" altLang="fr-FR" smtClean="0"/>
              <a:t>_________________________________________________________</a:t>
            </a:r>
            <a:endParaRPr lang="fr-CH" altLang="fr-FR" smtClean="0"/>
          </a:p>
          <a:p>
            <a:pPr eaLnBrk="1" hangingPunct="1">
              <a:lnSpc>
                <a:spcPct val="90000"/>
              </a:lnSpc>
              <a:spcBef>
                <a:spcPct val="0"/>
              </a:spcBef>
            </a:pPr>
            <a:r>
              <a:rPr lang="fr-FR" altLang="fr-FR" smtClean="0"/>
              <a:t>_________________________________________________________</a:t>
            </a:r>
          </a:p>
        </p:txBody>
      </p:sp>
    </p:spTree>
    <p:extLst>
      <p:ext uri="{BB962C8B-B14F-4D97-AF65-F5344CB8AC3E}">
        <p14:creationId xmlns:p14="http://schemas.microsoft.com/office/powerpoint/2010/main" val="11866679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250" name="Rectangle 6"/>
          <p:cNvSpPr txBox="1">
            <a:spLocks noGrp="1" noChangeArrowheads="1"/>
          </p:cNvSpPr>
          <p:nvPr/>
        </p:nvSpPr>
        <p:spPr bwMode="auto">
          <a:xfrm>
            <a:off x="4022725" y="9723438"/>
            <a:ext cx="307657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20922" tIns="0" rIns="20922" bIns="0" anchor="b"/>
          <a:lstStyle>
            <a:lvl1pPr defTabSz="1004888" eaLnBrk="0" hangingPunct="0">
              <a:defRPr sz="2400">
                <a:solidFill>
                  <a:schemeClr val="tx1"/>
                </a:solidFill>
                <a:latin typeface="Arial" panose="020B0604020202020204" pitchFamily="34" charset="0"/>
                <a:ea typeface="MS PGothic" panose="020B0600070205080204" pitchFamily="34" charset="-128"/>
              </a:defRPr>
            </a:lvl1pPr>
            <a:lvl2pPr marL="804863" indent="-309563" defTabSz="1004888" eaLnBrk="0" hangingPunct="0">
              <a:defRPr sz="2400">
                <a:solidFill>
                  <a:schemeClr val="tx1"/>
                </a:solidFill>
                <a:latin typeface="Arial" panose="020B0604020202020204" pitchFamily="34" charset="0"/>
                <a:ea typeface="MS PGothic" panose="020B0600070205080204" pitchFamily="34" charset="-128"/>
              </a:defRPr>
            </a:lvl2pPr>
            <a:lvl3pPr marL="1238250" indent="-247650" defTabSz="1004888" eaLnBrk="0" hangingPunct="0">
              <a:defRPr sz="2400">
                <a:solidFill>
                  <a:schemeClr val="tx1"/>
                </a:solidFill>
                <a:latin typeface="Arial" panose="020B0604020202020204" pitchFamily="34" charset="0"/>
                <a:ea typeface="MS PGothic" panose="020B0600070205080204" pitchFamily="34" charset="-128"/>
              </a:defRPr>
            </a:lvl3pPr>
            <a:lvl4pPr marL="1733550" indent="-247650" defTabSz="1004888" eaLnBrk="0" hangingPunct="0">
              <a:defRPr sz="2400">
                <a:solidFill>
                  <a:schemeClr val="tx1"/>
                </a:solidFill>
                <a:latin typeface="Arial" panose="020B0604020202020204" pitchFamily="34" charset="0"/>
                <a:ea typeface="MS PGothic" panose="020B0600070205080204" pitchFamily="34" charset="-128"/>
              </a:defRPr>
            </a:lvl4pPr>
            <a:lvl5pPr marL="2228850" indent="-247650" defTabSz="1004888" eaLnBrk="0" hangingPunct="0">
              <a:defRPr sz="2400">
                <a:solidFill>
                  <a:schemeClr val="tx1"/>
                </a:solidFill>
                <a:latin typeface="Arial" panose="020B0604020202020204" pitchFamily="34" charset="0"/>
                <a:ea typeface="MS PGothic" panose="020B0600070205080204" pitchFamily="34" charset="-128"/>
              </a:defRPr>
            </a:lvl5pPr>
            <a:lvl6pPr marL="2686050" indent="-247650" defTabSz="10048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3143250" indent="-247650" defTabSz="10048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600450" indent="-247650" defTabSz="10048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4057650" indent="-247650" defTabSz="10048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a:fld id="{5AAA21A2-E95A-4B4B-918D-E6F82D6C45C1}" type="slidenum">
              <a:rPr lang="fr-FR" altLang="fr-FR" sz="1100" i="1">
                <a:latin typeface="Times New Roman" panose="02020603050405020304" pitchFamily="18" charset="0"/>
                <a:cs typeface="Arial" panose="020B0604020202020204" pitchFamily="34" charset="0"/>
              </a:rPr>
              <a:pPr algn="r"/>
              <a:t>13</a:t>
            </a:fld>
            <a:endParaRPr lang="fr-FR" altLang="fr-FR" sz="1100" i="1">
              <a:latin typeface="Times New Roman" panose="02020603050405020304" pitchFamily="18" charset="0"/>
              <a:cs typeface="Arial" panose="020B0604020202020204" pitchFamily="34" charset="0"/>
            </a:endParaRPr>
          </a:p>
        </p:txBody>
      </p:sp>
      <p:sp>
        <p:nvSpPr>
          <p:cNvPr id="309251" name="Rectangle 7"/>
          <p:cNvSpPr txBox="1">
            <a:spLocks noGrp="1" noChangeArrowheads="1"/>
          </p:cNvSpPr>
          <p:nvPr/>
        </p:nvSpPr>
        <p:spPr bwMode="auto">
          <a:xfrm>
            <a:off x="4021138" y="9721850"/>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defTabSz="990600" eaLnBrk="0" hangingPunct="0">
              <a:defRPr sz="2400">
                <a:solidFill>
                  <a:schemeClr val="tx1"/>
                </a:solidFill>
                <a:latin typeface="Arial" panose="020B0604020202020204" pitchFamily="34" charset="0"/>
                <a:ea typeface="MS PGothic" panose="020B0600070205080204" pitchFamily="34" charset="-128"/>
              </a:defRPr>
            </a:lvl1pPr>
            <a:lvl2pPr marL="804863" indent="-309563" defTabSz="990600" eaLnBrk="0" hangingPunct="0">
              <a:defRPr sz="2400">
                <a:solidFill>
                  <a:schemeClr val="tx1"/>
                </a:solidFill>
                <a:latin typeface="Arial" panose="020B0604020202020204" pitchFamily="34" charset="0"/>
                <a:ea typeface="MS PGothic" panose="020B0600070205080204" pitchFamily="34" charset="-128"/>
              </a:defRPr>
            </a:lvl2pPr>
            <a:lvl3pPr marL="1238250" indent="-247650" defTabSz="990600" eaLnBrk="0" hangingPunct="0">
              <a:defRPr sz="2400">
                <a:solidFill>
                  <a:schemeClr val="tx1"/>
                </a:solidFill>
                <a:latin typeface="Arial" panose="020B0604020202020204" pitchFamily="34" charset="0"/>
                <a:ea typeface="MS PGothic" panose="020B0600070205080204" pitchFamily="34" charset="-128"/>
              </a:defRPr>
            </a:lvl3pPr>
            <a:lvl4pPr marL="1733550" indent="-247650" defTabSz="990600" eaLnBrk="0" hangingPunct="0">
              <a:defRPr sz="2400">
                <a:solidFill>
                  <a:schemeClr val="tx1"/>
                </a:solidFill>
                <a:latin typeface="Arial" panose="020B0604020202020204" pitchFamily="34" charset="0"/>
                <a:ea typeface="MS PGothic" panose="020B0600070205080204" pitchFamily="34" charset="-128"/>
              </a:defRPr>
            </a:lvl4pPr>
            <a:lvl5pPr marL="2228850" indent="-247650" defTabSz="990600" eaLnBrk="0" hangingPunct="0">
              <a:defRPr sz="2400">
                <a:solidFill>
                  <a:schemeClr val="tx1"/>
                </a:solidFill>
                <a:latin typeface="Arial" panose="020B0604020202020204" pitchFamily="34" charset="0"/>
                <a:ea typeface="MS PGothic" panose="020B0600070205080204" pitchFamily="34" charset="-128"/>
              </a:defRPr>
            </a:lvl5pPr>
            <a:lvl6pPr marL="2686050" indent="-247650" defTabSz="990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3143250" indent="-247650" defTabSz="990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600450" indent="-247650" defTabSz="990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4057650" indent="-247650" defTabSz="990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eaLnBrk="1" hangingPunct="1"/>
            <a:fld id="{2730F57C-2BF3-4D84-B7CD-20D266249490}" type="slidenum">
              <a:rPr lang="fr-FR" altLang="fr-FR" sz="1300">
                <a:cs typeface="Arial" panose="020B0604020202020204" pitchFamily="34" charset="0"/>
              </a:rPr>
              <a:pPr algn="r" eaLnBrk="1" hangingPunct="1"/>
              <a:t>13</a:t>
            </a:fld>
            <a:endParaRPr lang="fr-FR" altLang="fr-FR" sz="1300">
              <a:cs typeface="Arial" panose="020B0604020202020204" pitchFamily="34" charset="0"/>
            </a:endParaRPr>
          </a:p>
        </p:txBody>
      </p:sp>
      <p:sp>
        <p:nvSpPr>
          <p:cNvPr id="309252" name="Rectangle 7"/>
          <p:cNvSpPr txBox="1">
            <a:spLocks noGrp="1" noChangeArrowheads="1"/>
          </p:cNvSpPr>
          <p:nvPr/>
        </p:nvSpPr>
        <p:spPr bwMode="auto">
          <a:xfrm>
            <a:off x="4021138" y="9721850"/>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defTabSz="990600" eaLnBrk="0" hangingPunct="0">
              <a:defRPr sz="2400">
                <a:solidFill>
                  <a:schemeClr val="tx1"/>
                </a:solidFill>
                <a:latin typeface="Arial" panose="020B0604020202020204" pitchFamily="34" charset="0"/>
                <a:ea typeface="MS PGothic" panose="020B0600070205080204" pitchFamily="34" charset="-128"/>
              </a:defRPr>
            </a:lvl1pPr>
            <a:lvl2pPr marL="804863" indent="-309563" defTabSz="990600" eaLnBrk="0" hangingPunct="0">
              <a:defRPr sz="2400">
                <a:solidFill>
                  <a:schemeClr val="tx1"/>
                </a:solidFill>
                <a:latin typeface="Arial" panose="020B0604020202020204" pitchFamily="34" charset="0"/>
                <a:ea typeface="MS PGothic" panose="020B0600070205080204" pitchFamily="34" charset="-128"/>
              </a:defRPr>
            </a:lvl2pPr>
            <a:lvl3pPr marL="1238250" indent="-247650" defTabSz="990600" eaLnBrk="0" hangingPunct="0">
              <a:defRPr sz="2400">
                <a:solidFill>
                  <a:schemeClr val="tx1"/>
                </a:solidFill>
                <a:latin typeface="Arial" panose="020B0604020202020204" pitchFamily="34" charset="0"/>
                <a:ea typeface="MS PGothic" panose="020B0600070205080204" pitchFamily="34" charset="-128"/>
              </a:defRPr>
            </a:lvl3pPr>
            <a:lvl4pPr marL="1733550" indent="-247650" defTabSz="990600" eaLnBrk="0" hangingPunct="0">
              <a:defRPr sz="2400">
                <a:solidFill>
                  <a:schemeClr val="tx1"/>
                </a:solidFill>
                <a:latin typeface="Arial" panose="020B0604020202020204" pitchFamily="34" charset="0"/>
                <a:ea typeface="MS PGothic" panose="020B0600070205080204" pitchFamily="34" charset="-128"/>
              </a:defRPr>
            </a:lvl4pPr>
            <a:lvl5pPr marL="2228850" indent="-247650" defTabSz="990600" eaLnBrk="0" hangingPunct="0">
              <a:defRPr sz="2400">
                <a:solidFill>
                  <a:schemeClr val="tx1"/>
                </a:solidFill>
                <a:latin typeface="Arial" panose="020B0604020202020204" pitchFamily="34" charset="0"/>
                <a:ea typeface="MS PGothic" panose="020B0600070205080204" pitchFamily="34" charset="-128"/>
              </a:defRPr>
            </a:lvl5pPr>
            <a:lvl6pPr marL="2686050" indent="-247650" defTabSz="990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3143250" indent="-247650" defTabSz="990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600450" indent="-247650" defTabSz="990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4057650" indent="-247650" defTabSz="990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eaLnBrk="1" hangingPunct="1"/>
            <a:fld id="{59B588ED-A767-474D-A709-3B957BDD0DC9}" type="slidenum">
              <a:rPr lang="fr-FR" altLang="fr-FR" sz="1300">
                <a:cs typeface="Arial" panose="020B0604020202020204" pitchFamily="34" charset="0"/>
              </a:rPr>
              <a:pPr algn="r" eaLnBrk="1" hangingPunct="1"/>
              <a:t>13</a:t>
            </a:fld>
            <a:endParaRPr lang="fr-FR" altLang="fr-FR" sz="1300">
              <a:cs typeface="Arial" panose="020B0604020202020204" pitchFamily="34" charset="0"/>
            </a:endParaRPr>
          </a:p>
        </p:txBody>
      </p:sp>
      <p:sp>
        <p:nvSpPr>
          <p:cNvPr id="309253" name="Rectangle 2"/>
          <p:cNvSpPr>
            <a:spLocks noGrp="1" noRot="1" noChangeAspect="1" noChangeArrowheads="1" noTextEdit="1"/>
          </p:cNvSpPr>
          <p:nvPr>
            <p:ph type="sldImg"/>
          </p:nvPr>
        </p:nvSpPr>
        <p:spPr>
          <a:xfrm>
            <a:off x="1001713" y="773113"/>
            <a:ext cx="5103812" cy="3827462"/>
          </a:xfrm>
          <a:ln/>
        </p:spPr>
      </p:sp>
      <p:sp>
        <p:nvSpPr>
          <p:cNvPr id="309254" name="Rectangle 3"/>
          <p:cNvSpPr>
            <a:spLocks noGrp="1" noChangeArrowheads="1"/>
          </p:cNvSpPr>
          <p:nvPr>
            <p:ph type="body" idx="1"/>
          </p:nvPr>
        </p:nvSpPr>
        <p:spPr>
          <a:xfrm>
            <a:off x="946150" y="4860925"/>
            <a:ext cx="5437188" cy="4608513"/>
          </a:xfrm>
        </p:spPr>
        <p:txBody>
          <a:bodyPr/>
          <a:lstStyle/>
          <a:p>
            <a:pPr eaLnBrk="1" hangingPunct="1">
              <a:spcBef>
                <a:spcPct val="0"/>
              </a:spcBef>
            </a:pPr>
            <a:r>
              <a:rPr lang="fr-FR" altLang="fr-FR" sz="1000" smtClean="0">
                <a:cs typeface="Times New Roman" panose="02020603050405020304" pitchFamily="18" charset="0"/>
              </a:rPr>
              <a:t>Une adhocratie adopte une structure </a:t>
            </a:r>
            <a:r>
              <a:rPr lang="fr-FR" altLang="fr-FR" sz="1000" i="1" smtClean="0">
                <a:cs typeface="Times New Roman" panose="02020603050405020304" pitchFamily="18" charset="0"/>
              </a:rPr>
              <a:t>ad hoc, </a:t>
            </a:r>
            <a:r>
              <a:rPr lang="fr-FR" altLang="fr-FR" sz="1000" smtClean="0">
                <a:cs typeface="Times New Roman" panose="02020603050405020304" pitchFamily="18" charset="0"/>
              </a:rPr>
              <a:t>c'est-à-dire une structure étroitement adaptée à l'activité qui l'occupe à un moment donné. Une  adhocratie se définit plus en fonction de problèmes ou de projets qu'en fonction d‘une hiérarchie stable ou d'un découpage en unités permanentes. C'est une structure mouvante, souvent complexe, parfois ambiguë, aux antipodes de la bureaucratie mécaniste.</a:t>
            </a:r>
          </a:p>
          <a:p>
            <a:pPr eaLnBrk="1" hangingPunct="1">
              <a:spcBef>
                <a:spcPct val="0"/>
              </a:spcBef>
            </a:pPr>
            <a:r>
              <a:rPr lang="fr-FR" altLang="fr-FR" sz="1000" smtClean="0">
                <a:cs typeface="Times New Roman" panose="02020603050405020304" pitchFamily="18" charset="0"/>
              </a:rPr>
              <a:t>L'adhocratie est destinée à conduire des activités non répétitives, à mener des projets successifs, à résoudre des problèmes uniques. Ces activités, projets ou problèmes nécessitent des compétences multiples, des savoirs spéciaIisés, et souvent des capacités d'invention et de création. Le système technique est donc de type «technologie de pointe», ou « ingéniérie ». Elle fait face à des environnements de marche très changeants ou très incertains. C'est une structure organique adaptée à la production de l'innovation.</a:t>
            </a:r>
          </a:p>
          <a:p>
            <a:pPr eaLnBrk="1" hangingPunct="1">
              <a:spcBef>
                <a:spcPct val="0"/>
              </a:spcBef>
            </a:pPr>
            <a:r>
              <a:rPr lang="fr-FR" altLang="fr-FR" sz="1000" smtClean="0">
                <a:cs typeface="Times New Roman" panose="02020603050405020304" pitchFamily="18" charset="0"/>
              </a:rPr>
              <a:t>Pour conduire ces projets, il faut réunir des experts, des professionnels, comme dans la bureaucratie professionnelle, mais il faut aussi les intégrer dans des équipes qui correspondent à ces projets. Car les spécialistes ne peuvent travailler séparément, leur interaction étant nécessaire pour l'avancement du projet. Les projets que traitent les adhocraties demandent une forte coordination qui ne peut être assurée seulement par les qualifications. Comme la sp</a:t>
            </a:r>
            <a:r>
              <a:rPr lang="fr-CH" altLang="fr-FR" sz="1000" smtClean="0">
                <a:cs typeface="Times New Roman" panose="02020603050405020304" pitchFamily="18" charset="0"/>
              </a:rPr>
              <a:t>é</a:t>
            </a:r>
            <a:r>
              <a:rPr lang="fr-FR" altLang="fr-FR" sz="1000" smtClean="0">
                <a:cs typeface="Times New Roman" panose="02020603050405020304" pitchFamily="18" charset="0"/>
              </a:rPr>
              <a:t>cification des résultats, ou </a:t>
            </a:r>
            <a:r>
              <a:rPr lang="fr-FR" altLang="fr-FR" sz="1000" i="1" smtClean="0">
                <a:cs typeface="Times New Roman" panose="02020603050405020304" pitchFamily="18" charset="0"/>
              </a:rPr>
              <a:t>a fortiori </a:t>
            </a:r>
            <a:r>
              <a:rPr lang="fr-FR" altLang="fr-FR" sz="1000" smtClean="0">
                <a:cs typeface="Times New Roman" panose="02020603050405020304" pitchFamily="18" charset="0"/>
              </a:rPr>
              <a:t>des procédés de travail, n'est guère possible compte tenu de la nouveauté des problèmes rencontrés, la collaboration des spécialistes passe donc avant tout par l'ajustement mutuel, même si les chefs de projets peuvent jouer un rôle important, et même si les équipes se dotent de méthodes de travail ou de plans d'action. En fait, l'ajustement mutuel se surajoute aux autres modes de coordination déjà en place et s'appuie sur eux. </a:t>
            </a:r>
          </a:p>
          <a:p>
            <a:pPr eaLnBrk="1" hangingPunct="1">
              <a:spcBef>
                <a:spcPct val="0"/>
              </a:spcBef>
            </a:pPr>
            <a:r>
              <a:rPr lang="fr-FR" altLang="fr-FR" sz="1000" smtClean="0">
                <a:cs typeface="Times New Roman" panose="02020603050405020304" pitchFamily="18" charset="0"/>
              </a:rPr>
              <a:t>La structure par projet se superpose souvent à une structure permanente, qui regroupe les spécialistes en départements selon leurs domaines de qualification.</a:t>
            </a:r>
          </a:p>
          <a:p>
            <a:pPr eaLnBrk="1" hangingPunct="1">
              <a:spcBef>
                <a:spcPct val="0"/>
              </a:spcBef>
            </a:pPr>
            <a:r>
              <a:rPr lang="fr-FR" altLang="fr-FR" sz="1000" smtClean="0">
                <a:cs typeface="Times New Roman" panose="02020603050405020304" pitchFamily="18" charset="0"/>
              </a:rPr>
              <a:t>Par d</a:t>
            </a:r>
            <a:r>
              <a:rPr lang="fr-CH" altLang="fr-FR" sz="1000" smtClean="0">
                <a:cs typeface="Times New Roman" panose="02020603050405020304" pitchFamily="18" charset="0"/>
              </a:rPr>
              <a:t>é</a:t>
            </a:r>
            <a:r>
              <a:rPr lang="fr-FR" altLang="fr-FR" sz="1000" smtClean="0">
                <a:cs typeface="Times New Roman" panose="02020603050405020304" pitchFamily="18" charset="0"/>
              </a:rPr>
              <a:t>finition, les adhocraties diffèrent toutes fortement les unes des autres.</a:t>
            </a:r>
          </a:p>
          <a:p>
            <a:pPr eaLnBrk="1" hangingPunct="1">
              <a:spcBef>
                <a:spcPct val="0"/>
              </a:spcBef>
            </a:pPr>
            <a:r>
              <a:rPr lang="fr-FR" altLang="fr-FR" sz="1000" smtClean="0">
                <a:cs typeface="Times New Roman" panose="02020603050405020304" pitchFamily="18" charset="0"/>
              </a:rPr>
              <a:t>Structure souple, adaptable, innovatrice, accordant beaucoup d’importance aux individus, l’adhocratie est une configuration attirante. Elle est cependant coûteuse, et très exigeante envers ses membres, leur offrant peu de sécurité et peu de stabilité.</a:t>
            </a:r>
          </a:p>
        </p:txBody>
      </p:sp>
    </p:spTree>
    <p:extLst>
      <p:ext uri="{BB962C8B-B14F-4D97-AF65-F5344CB8AC3E}">
        <p14:creationId xmlns:p14="http://schemas.microsoft.com/office/powerpoint/2010/main" val="7540540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685800" y="2130425"/>
            <a:ext cx="7772400" cy="1470025"/>
          </a:xfrm>
        </p:spPr>
        <p:txBody>
          <a:bodyPr/>
          <a:lstStyle/>
          <a:p>
            <a:r>
              <a:rPr lang="fr-FR" smtClean="0"/>
              <a:t>Modifiez le style du titre</a:t>
            </a:r>
            <a:endParaRPr lang="fr-FR"/>
          </a:p>
        </p:txBody>
      </p:sp>
      <p:sp>
        <p:nvSpPr>
          <p:cNvPr id="3" name="Sous-titr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smtClean="0"/>
              <a:t>Modifiez le style des sous-titres du masque</a:t>
            </a:r>
            <a:endParaRPr lang="fr-FR"/>
          </a:p>
        </p:txBody>
      </p:sp>
      <p:sp>
        <p:nvSpPr>
          <p:cNvPr id="4" name="Espace réservé de la date 3"/>
          <p:cNvSpPr>
            <a:spLocks noGrp="1"/>
          </p:cNvSpPr>
          <p:nvPr>
            <p:ph type="dt" sz="half" idx="10"/>
          </p:nvPr>
        </p:nvSpPr>
        <p:spPr/>
        <p:txBody>
          <a:bodyPr/>
          <a:lstStyle>
            <a:lvl1pPr>
              <a:defRPr/>
            </a:lvl1pPr>
          </a:lstStyle>
          <a:p>
            <a:pPr>
              <a:defRPr/>
            </a:pPr>
            <a:fld id="{E6A57248-1819-46A3-A2EB-8B2900E54BD8}" type="datetimeFigureOut">
              <a:rPr lang="fr-FR"/>
              <a:pPr>
                <a:defRPr/>
              </a:pPr>
              <a:t>28/09/2018</a:t>
            </a:fld>
            <a:endParaRPr lang="fr-FR"/>
          </a:p>
        </p:txBody>
      </p:sp>
      <p:sp>
        <p:nvSpPr>
          <p:cNvPr id="5" name="Espace réservé du pied de page 4"/>
          <p:cNvSpPr>
            <a:spLocks noGrp="1"/>
          </p:cNvSpPr>
          <p:nvPr>
            <p:ph type="ftr" sz="quarter" idx="11"/>
          </p:nvPr>
        </p:nvSpPr>
        <p:spPr/>
        <p:txBody>
          <a:bodyPr/>
          <a:lstStyle>
            <a:lvl1pPr>
              <a:defRPr/>
            </a:lvl1pPr>
          </a:lstStyle>
          <a:p>
            <a:pPr>
              <a:defRPr/>
            </a:pPr>
            <a:endParaRPr lang="fr-FR"/>
          </a:p>
        </p:txBody>
      </p:sp>
      <p:sp>
        <p:nvSpPr>
          <p:cNvPr id="6" name="Espace réservé du numéro de diapositive 5"/>
          <p:cNvSpPr>
            <a:spLocks noGrp="1"/>
          </p:cNvSpPr>
          <p:nvPr>
            <p:ph type="sldNum" sz="quarter" idx="12"/>
          </p:nvPr>
        </p:nvSpPr>
        <p:spPr/>
        <p:txBody>
          <a:bodyPr/>
          <a:lstStyle>
            <a:lvl1pPr>
              <a:defRPr/>
            </a:lvl1pPr>
          </a:lstStyle>
          <a:p>
            <a:pPr>
              <a:defRPr/>
            </a:pPr>
            <a:fld id="{7577E31D-EAE1-4F8D-9874-A246C6D36ED4}" type="slidenum">
              <a:rPr lang="fr-FR"/>
              <a:pPr>
                <a:defRPr/>
              </a:pPr>
              <a:t>‹N°›</a:t>
            </a:fld>
            <a:endParaRPr lang="fr-F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texte vertical 2"/>
          <p:cNvSpPr>
            <a:spLocks noGrp="1"/>
          </p:cNvSpPr>
          <p:nvPr>
            <p:ph type="body" orient="vert" idx="1"/>
          </p:nvPr>
        </p:nvSpPr>
        <p:spPr/>
        <p:txBody>
          <a:bodyPr vert="eaVert"/>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lvl1pPr>
              <a:defRPr/>
            </a:lvl1pPr>
          </a:lstStyle>
          <a:p>
            <a:pPr>
              <a:defRPr/>
            </a:pPr>
            <a:fld id="{59606555-0F2C-4633-A3A7-85BD0D55B7B9}" type="datetimeFigureOut">
              <a:rPr lang="fr-FR"/>
              <a:pPr>
                <a:defRPr/>
              </a:pPr>
              <a:t>28/09/2018</a:t>
            </a:fld>
            <a:endParaRPr lang="fr-FR"/>
          </a:p>
        </p:txBody>
      </p:sp>
      <p:sp>
        <p:nvSpPr>
          <p:cNvPr id="5" name="Espace réservé du pied de page 4"/>
          <p:cNvSpPr>
            <a:spLocks noGrp="1"/>
          </p:cNvSpPr>
          <p:nvPr>
            <p:ph type="ftr" sz="quarter" idx="11"/>
          </p:nvPr>
        </p:nvSpPr>
        <p:spPr/>
        <p:txBody>
          <a:bodyPr/>
          <a:lstStyle>
            <a:lvl1pPr>
              <a:defRPr/>
            </a:lvl1pPr>
          </a:lstStyle>
          <a:p>
            <a:pPr>
              <a:defRPr/>
            </a:pPr>
            <a:endParaRPr lang="fr-FR"/>
          </a:p>
        </p:txBody>
      </p:sp>
      <p:sp>
        <p:nvSpPr>
          <p:cNvPr id="6" name="Espace réservé du numéro de diapositive 5"/>
          <p:cNvSpPr>
            <a:spLocks noGrp="1"/>
          </p:cNvSpPr>
          <p:nvPr>
            <p:ph type="sldNum" sz="quarter" idx="12"/>
          </p:nvPr>
        </p:nvSpPr>
        <p:spPr/>
        <p:txBody>
          <a:bodyPr/>
          <a:lstStyle>
            <a:lvl1pPr>
              <a:defRPr/>
            </a:lvl1pPr>
          </a:lstStyle>
          <a:p>
            <a:pPr>
              <a:defRPr/>
            </a:pPr>
            <a:fld id="{FAC1EC1E-FB5F-4F8B-834E-6D39C61AAF61}" type="slidenum">
              <a:rPr lang="fr-FR"/>
              <a:pPr>
                <a:defRPr/>
              </a:pPr>
              <a:t>‹N°›</a:t>
            </a:fld>
            <a:endParaRPr lang="fr-F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6629400" y="274638"/>
            <a:ext cx="2057400" cy="5851525"/>
          </a:xfrm>
        </p:spPr>
        <p:txBody>
          <a:bodyPr vert="eaVert"/>
          <a:lstStyle/>
          <a:p>
            <a:r>
              <a:rPr lang="fr-FR" smtClean="0"/>
              <a:t>Modifiez le style du titre</a:t>
            </a:r>
            <a:endParaRPr lang="fr-FR"/>
          </a:p>
        </p:txBody>
      </p:sp>
      <p:sp>
        <p:nvSpPr>
          <p:cNvPr id="3" name="Espace réservé du texte vertical 2"/>
          <p:cNvSpPr>
            <a:spLocks noGrp="1"/>
          </p:cNvSpPr>
          <p:nvPr>
            <p:ph type="body" orient="vert" idx="1"/>
          </p:nvPr>
        </p:nvSpPr>
        <p:spPr>
          <a:xfrm>
            <a:off x="457200" y="274638"/>
            <a:ext cx="6019800" cy="5851525"/>
          </a:xfrm>
        </p:spPr>
        <p:txBody>
          <a:bodyPr vert="eaVert"/>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lvl1pPr>
              <a:defRPr/>
            </a:lvl1pPr>
          </a:lstStyle>
          <a:p>
            <a:pPr>
              <a:defRPr/>
            </a:pPr>
            <a:fld id="{9A156EEE-91C1-45DF-9937-E2EB328B67A0}" type="datetimeFigureOut">
              <a:rPr lang="fr-FR"/>
              <a:pPr>
                <a:defRPr/>
              </a:pPr>
              <a:t>28/09/2018</a:t>
            </a:fld>
            <a:endParaRPr lang="fr-FR"/>
          </a:p>
        </p:txBody>
      </p:sp>
      <p:sp>
        <p:nvSpPr>
          <p:cNvPr id="5" name="Espace réservé du pied de page 4"/>
          <p:cNvSpPr>
            <a:spLocks noGrp="1"/>
          </p:cNvSpPr>
          <p:nvPr>
            <p:ph type="ftr" sz="quarter" idx="11"/>
          </p:nvPr>
        </p:nvSpPr>
        <p:spPr/>
        <p:txBody>
          <a:bodyPr/>
          <a:lstStyle>
            <a:lvl1pPr>
              <a:defRPr/>
            </a:lvl1pPr>
          </a:lstStyle>
          <a:p>
            <a:pPr>
              <a:defRPr/>
            </a:pPr>
            <a:endParaRPr lang="fr-FR"/>
          </a:p>
        </p:txBody>
      </p:sp>
      <p:sp>
        <p:nvSpPr>
          <p:cNvPr id="6" name="Espace réservé du numéro de diapositive 5"/>
          <p:cNvSpPr>
            <a:spLocks noGrp="1"/>
          </p:cNvSpPr>
          <p:nvPr>
            <p:ph type="sldNum" sz="quarter" idx="12"/>
          </p:nvPr>
        </p:nvSpPr>
        <p:spPr/>
        <p:txBody>
          <a:bodyPr/>
          <a:lstStyle>
            <a:lvl1pPr>
              <a:defRPr/>
            </a:lvl1pPr>
          </a:lstStyle>
          <a:p>
            <a:pPr>
              <a:defRPr/>
            </a:pPr>
            <a:fld id="{3EE3D495-3B5C-47B0-B57B-2DA0A1521AA3}" type="slidenum">
              <a:rPr lang="fr-FR"/>
              <a:pPr>
                <a:defRPr/>
              </a:pPr>
              <a:t>‹N°›</a:t>
            </a:fld>
            <a:endParaRPr lang="fr-F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contenu 2"/>
          <p:cNvSpPr>
            <a:spLocks noGrp="1"/>
          </p:cNvSpPr>
          <p:nvPr>
            <p:ph idx="1"/>
          </p:nvPr>
        </p:nvSpPr>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lvl1pPr>
              <a:defRPr/>
            </a:lvl1pPr>
          </a:lstStyle>
          <a:p>
            <a:pPr>
              <a:defRPr/>
            </a:pPr>
            <a:fld id="{C43BB51F-B54F-4F4D-BBCA-BA85FA0B34F8}" type="datetimeFigureOut">
              <a:rPr lang="fr-FR"/>
              <a:pPr>
                <a:defRPr/>
              </a:pPr>
              <a:t>28/09/2018</a:t>
            </a:fld>
            <a:endParaRPr lang="fr-FR"/>
          </a:p>
        </p:txBody>
      </p:sp>
      <p:sp>
        <p:nvSpPr>
          <p:cNvPr id="5" name="Espace réservé du pied de page 4"/>
          <p:cNvSpPr>
            <a:spLocks noGrp="1"/>
          </p:cNvSpPr>
          <p:nvPr>
            <p:ph type="ftr" sz="quarter" idx="11"/>
          </p:nvPr>
        </p:nvSpPr>
        <p:spPr/>
        <p:txBody>
          <a:bodyPr/>
          <a:lstStyle>
            <a:lvl1pPr>
              <a:defRPr/>
            </a:lvl1pPr>
          </a:lstStyle>
          <a:p>
            <a:pPr>
              <a:defRPr/>
            </a:pPr>
            <a:endParaRPr lang="fr-FR"/>
          </a:p>
        </p:txBody>
      </p:sp>
      <p:sp>
        <p:nvSpPr>
          <p:cNvPr id="6" name="Espace réservé du numéro de diapositive 5"/>
          <p:cNvSpPr>
            <a:spLocks noGrp="1"/>
          </p:cNvSpPr>
          <p:nvPr>
            <p:ph type="sldNum" sz="quarter" idx="12"/>
          </p:nvPr>
        </p:nvSpPr>
        <p:spPr/>
        <p:txBody>
          <a:bodyPr/>
          <a:lstStyle>
            <a:lvl1pPr>
              <a:defRPr/>
            </a:lvl1pPr>
          </a:lstStyle>
          <a:p>
            <a:pPr>
              <a:defRPr/>
            </a:pPr>
            <a:fld id="{2FC95DDC-64DE-4B76-9279-A9EB15A49433}" type="slidenum">
              <a:rPr lang="fr-FR"/>
              <a:pPr>
                <a:defRPr/>
              </a:pPr>
              <a:t>‹N°›</a:t>
            </a:fld>
            <a:endParaRPr lang="fr-F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0"/>
            <a:ext cx="7772400" cy="1362075"/>
          </a:xfrm>
        </p:spPr>
        <p:txBody>
          <a:bodyPr anchor="t"/>
          <a:lstStyle>
            <a:lvl1pPr algn="l">
              <a:defRPr sz="4000" b="1" cap="all"/>
            </a:lvl1pPr>
          </a:lstStyle>
          <a:p>
            <a:r>
              <a:rPr lang="fr-FR" smtClean="0"/>
              <a:t>Modifiez le style du titre</a:t>
            </a:r>
            <a:endParaRPr lang="fr-FR"/>
          </a:p>
        </p:txBody>
      </p:sp>
      <p:sp>
        <p:nvSpPr>
          <p:cNvPr id="3" name="Espace réservé du texte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smtClean="0"/>
              <a:t>Modifiez les styles du texte du masque</a:t>
            </a:r>
          </a:p>
        </p:txBody>
      </p:sp>
      <p:sp>
        <p:nvSpPr>
          <p:cNvPr id="4" name="Espace réservé de la date 3"/>
          <p:cNvSpPr>
            <a:spLocks noGrp="1"/>
          </p:cNvSpPr>
          <p:nvPr>
            <p:ph type="dt" sz="half" idx="10"/>
          </p:nvPr>
        </p:nvSpPr>
        <p:spPr/>
        <p:txBody>
          <a:bodyPr/>
          <a:lstStyle>
            <a:lvl1pPr>
              <a:defRPr/>
            </a:lvl1pPr>
          </a:lstStyle>
          <a:p>
            <a:pPr>
              <a:defRPr/>
            </a:pPr>
            <a:fld id="{EC0BC4F2-7104-49B0-AF78-5949AA4BBFDC}" type="datetimeFigureOut">
              <a:rPr lang="fr-FR"/>
              <a:pPr>
                <a:defRPr/>
              </a:pPr>
              <a:t>28/09/2018</a:t>
            </a:fld>
            <a:endParaRPr lang="fr-FR"/>
          </a:p>
        </p:txBody>
      </p:sp>
      <p:sp>
        <p:nvSpPr>
          <p:cNvPr id="5" name="Espace réservé du pied de page 4"/>
          <p:cNvSpPr>
            <a:spLocks noGrp="1"/>
          </p:cNvSpPr>
          <p:nvPr>
            <p:ph type="ftr" sz="quarter" idx="11"/>
          </p:nvPr>
        </p:nvSpPr>
        <p:spPr/>
        <p:txBody>
          <a:bodyPr/>
          <a:lstStyle>
            <a:lvl1pPr>
              <a:defRPr/>
            </a:lvl1pPr>
          </a:lstStyle>
          <a:p>
            <a:pPr>
              <a:defRPr/>
            </a:pPr>
            <a:endParaRPr lang="fr-FR"/>
          </a:p>
        </p:txBody>
      </p:sp>
      <p:sp>
        <p:nvSpPr>
          <p:cNvPr id="6" name="Espace réservé du numéro de diapositive 5"/>
          <p:cNvSpPr>
            <a:spLocks noGrp="1"/>
          </p:cNvSpPr>
          <p:nvPr>
            <p:ph type="sldNum" sz="quarter" idx="12"/>
          </p:nvPr>
        </p:nvSpPr>
        <p:spPr/>
        <p:txBody>
          <a:bodyPr/>
          <a:lstStyle>
            <a:lvl1pPr>
              <a:defRPr/>
            </a:lvl1pPr>
          </a:lstStyle>
          <a:p>
            <a:pPr>
              <a:defRPr/>
            </a:pPr>
            <a:fld id="{B6BBF747-4D06-413F-9717-2DBE504F97ED}" type="slidenum">
              <a:rPr lang="fr-FR"/>
              <a:pPr>
                <a:defRPr/>
              </a:pPr>
              <a:t>‹N°›</a:t>
            </a:fld>
            <a:endParaRPr lang="fr-F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contenu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contenu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e la date 3"/>
          <p:cNvSpPr>
            <a:spLocks noGrp="1"/>
          </p:cNvSpPr>
          <p:nvPr>
            <p:ph type="dt" sz="half" idx="10"/>
          </p:nvPr>
        </p:nvSpPr>
        <p:spPr/>
        <p:txBody>
          <a:bodyPr/>
          <a:lstStyle>
            <a:lvl1pPr>
              <a:defRPr/>
            </a:lvl1pPr>
          </a:lstStyle>
          <a:p>
            <a:pPr>
              <a:defRPr/>
            </a:pPr>
            <a:fld id="{6ED6465D-A738-4C51-A68A-4EAA591364B5}" type="datetimeFigureOut">
              <a:rPr lang="fr-FR"/>
              <a:pPr>
                <a:defRPr/>
              </a:pPr>
              <a:t>28/09/2018</a:t>
            </a:fld>
            <a:endParaRPr lang="fr-FR"/>
          </a:p>
        </p:txBody>
      </p:sp>
      <p:sp>
        <p:nvSpPr>
          <p:cNvPr id="6" name="Espace réservé du pied de page 4"/>
          <p:cNvSpPr>
            <a:spLocks noGrp="1"/>
          </p:cNvSpPr>
          <p:nvPr>
            <p:ph type="ftr" sz="quarter" idx="11"/>
          </p:nvPr>
        </p:nvSpPr>
        <p:spPr/>
        <p:txBody>
          <a:bodyPr/>
          <a:lstStyle>
            <a:lvl1pPr>
              <a:defRPr/>
            </a:lvl1pPr>
          </a:lstStyle>
          <a:p>
            <a:pPr>
              <a:defRPr/>
            </a:pPr>
            <a:endParaRPr lang="fr-FR"/>
          </a:p>
        </p:txBody>
      </p:sp>
      <p:sp>
        <p:nvSpPr>
          <p:cNvPr id="7" name="Espace réservé du numéro de diapositive 5"/>
          <p:cNvSpPr>
            <a:spLocks noGrp="1"/>
          </p:cNvSpPr>
          <p:nvPr>
            <p:ph type="sldNum" sz="quarter" idx="12"/>
          </p:nvPr>
        </p:nvSpPr>
        <p:spPr/>
        <p:txBody>
          <a:bodyPr/>
          <a:lstStyle>
            <a:lvl1pPr>
              <a:defRPr/>
            </a:lvl1pPr>
          </a:lstStyle>
          <a:p>
            <a:pPr>
              <a:defRPr/>
            </a:pPr>
            <a:fld id="{48F5DCD5-4C88-449E-8DB1-3B6E1C2805EF}" type="slidenum">
              <a:rPr lang="fr-FR"/>
              <a:pPr>
                <a:defRPr/>
              </a:pPr>
              <a:t>‹N°›</a:t>
            </a:fld>
            <a:endParaRPr lang="fr-F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smtClean="0"/>
              <a:t>Modifiez le style du titre</a:t>
            </a:r>
            <a:endParaRPr lang="fr-FR"/>
          </a:p>
        </p:txBody>
      </p:sp>
      <p:sp>
        <p:nvSpPr>
          <p:cNvPr id="3" name="Espace réservé du texte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Modifiez les styles du texte du masque</a:t>
            </a:r>
          </a:p>
        </p:txBody>
      </p:sp>
      <p:sp>
        <p:nvSpPr>
          <p:cNvPr id="4" name="Espace réservé du contenu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u texte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Modifiez les styles du texte du masque</a:t>
            </a:r>
          </a:p>
        </p:txBody>
      </p:sp>
      <p:sp>
        <p:nvSpPr>
          <p:cNvPr id="6" name="Espace réservé du contenu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7" name="Espace réservé de la date 3"/>
          <p:cNvSpPr>
            <a:spLocks noGrp="1"/>
          </p:cNvSpPr>
          <p:nvPr>
            <p:ph type="dt" sz="half" idx="10"/>
          </p:nvPr>
        </p:nvSpPr>
        <p:spPr/>
        <p:txBody>
          <a:bodyPr/>
          <a:lstStyle>
            <a:lvl1pPr>
              <a:defRPr/>
            </a:lvl1pPr>
          </a:lstStyle>
          <a:p>
            <a:pPr>
              <a:defRPr/>
            </a:pPr>
            <a:fld id="{F8EF3249-8D0D-48C5-BEB8-A8F33DFE53D4}" type="datetimeFigureOut">
              <a:rPr lang="fr-FR"/>
              <a:pPr>
                <a:defRPr/>
              </a:pPr>
              <a:t>28/09/2018</a:t>
            </a:fld>
            <a:endParaRPr lang="fr-FR"/>
          </a:p>
        </p:txBody>
      </p:sp>
      <p:sp>
        <p:nvSpPr>
          <p:cNvPr id="8" name="Espace réservé du pied de page 4"/>
          <p:cNvSpPr>
            <a:spLocks noGrp="1"/>
          </p:cNvSpPr>
          <p:nvPr>
            <p:ph type="ftr" sz="quarter" idx="11"/>
          </p:nvPr>
        </p:nvSpPr>
        <p:spPr/>
        <p:txBody>
          <a:bodyPr/>
          <a:lstStyle>
            <a:lvl1pPr>
              <a:defRPr/>
            </a:lvl1pPr>
          </a:lstStyle>
          <a:p>
            <a:pPr>
              <a:defRPr/>
            </a:pPr>
            <a:endParaRPr lang="fr-FR"/>
          </a:p>
        </p:txBody>
      </p:sp>
      <p:sp>
        <p:nvSpPr>
          <p:cNvPr id="9" name="Espace réservé du numéro de diapositive 5"/>
          <p:cNvSpPr>
            <a:spLocks noGrp="1"/>
          </p:cNvSpPr>
          <p:nvPr>
            <p:ph type="sldNum" sz="quarter" idx="12"/>
          </p:nvPr>
        </p:nvSpPr>
        <p:spPr/>
        <p:txBody>
          <a:bodyPr/>
          <a:lstStyle>
            <a:lvl1pPr>
              <a:defRPr/>
            </a:lvl1pPr>
          </a:lstStyle>
          <a:p>
            <a:pPr>
              <a:defRPr/>
            </a:pPr>
            <a:fld id="{D2984242-9F8C-47DA-B344-B19DB49EA9AD}" type="slidenum">
              <a:rPr lang="fr-FR"/>
              <a:pPr>
                <a:defRPr/>
              </a:pPr>
              <a:t>‹N°›</a:t>
            </a:fld>
            <a:endParaRPr lang="fr-F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e la date 3"/>
          <p:cNvSpPr>
            <a:spLocks noGrp="1"/>
          </p:cNvSpPr>
          <p:nvPr>
            <p:ph type="dt" sz="half" idx="10"/>
          </p:nvPr>
        </p:nvSpPr>
        <p:spPr/>
        <p:txBody>
          <a:bodyPr/>
          <a:lstStyle>
            <a:lvl1pPr>
              <a:defRPr/>
            </a:lvl1pPr>
          </a:lstStyle>
          <a:p>
            <a:pPr>
              <a:defRPr/>
            </a:pPr>
            <a:fld id="{61D7650A-B83A-440A-9AF6-8682837FD855}" type="datetimeFigureOut">
              <a:rPr lang="fr-FR"/>
              <a:pPr>
                <a:defRPr/>
              </a:pPr>
              <a:t>28/09/2018</a:t>
            </a:fld>
            <a:endParaRPr lang="fr-FR"/>
          </a:p>
        </p:txBody>
      </p:sp>
      <p:sp>
        <p:nvSpPr>
          <p:cNvPr id="4" name="Espace réservé du pied de page 4"/>
          <p:cNvSpPr>
            <a:spLocks noGrp="1"/>
          </p:cNvSpPr>
          <p:nvPr>
            <p:ph type="ftr" sz="quarter" idx="11"/>
          </p:nvPr>
        </p:nvSpPr>
        <p:spPr/>
        <p:txBody>
          <a:bodyPr/>
          <a:lstStyle>
            <a:lvl1pPr>
              <a:defRPr/>
            </a:lvl1pPr>
          </a:lstStyle>
          <a:p>
            <a:pPr>
              <a:defRPr/>
            </a:pPr>
            <a:endParaRPr lang="fr-FR"/>
          </a:p>
        </p:txBody>
      </p:sp>
      <p:sp>
        <p:nvSpPr>
          <p:cNvPr id="5" name="Espace réservé du numéro de diapositive 5"/>
          <p:cNvSpPr>
            <a:spLocks noGrp="1"/>
          </p:cNvSpPr>
          <p:nvPr>
            <p:ph type="sldNum" sz="quarter" idx="12"/>
          </p:nvPr>
        </p:nvSpPr>
        <p:spPr/>
        <p:txBody>
          <a:bodyPr/>
          <a:lstStyle>
            <a:lvl1pPr>
              <a:defRPr/>
            </a:lvl1pPr>
          </a:lstStyle>
          <a:p>
            <a:pPr>
              <a:defRPr/>
            </a:pPr>
            <a:fld id="{8C031FF2-6465-44B6-B2C1-F84A609C1A69}" type="slidenum">
              <a:rPr lang="fr-FR"/>
              <a:pPr>
                <a:defRPr/>
              </a:pPr>
              <a:t>‹N°›</a:t>
            </a:fld>
            <a:endParaRPr lang="fr-F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3"/>
          <p:cNvSpPr>
            <a:spLocks noGrp="1"/>
          </p:cNvSpPr>
          <p:nvPr>
            <p:ph type="dt" sz="half" idx="10"/>
          </p:nvPr>
        </p:nvSpPr>
        <p:spPr/>
        <p:txBody>
          <a:bodyPr/>
          <a:lstStyle>
            <a:lvl1pPr>
              <a:defRPr/>
            </a:lvl1pPr>
          </a:lstStyle>
          <a:p>
            <a:pPr>
              <a:defRPr/>
            </a:pPr>
            <a:fld id="{DBE2F806-E043-49AF-9669-0491668EB395}" type="datetimeFigureOut">
              <a:rPr lang="fr-FR"/>
              <a:pPr>
                <a:defRPr/>
              </a:pPr>
              <a:t>28/09/2018</a:t>
            </a:fld>
            <a:endParaRPr lang="fr-FR"/>
          </a:p>
        </p:txBody>
      </p:sp>
      <p:sp>
        <p:nvSpPr>
          <p:cNvPr id="3" name="Espace réservé du pied de page 4"/>
          <p:cNvSpPr>
            <a:spLocks noGrp="1"/>
          </p:cNvSpPr>
          <p:nvPr>
            <p:ph type="ftr" sz="quarter" idx="11"/>
          </p:nvPr>
        </p:nvSpPr>
        <p:spPr/>
        <p:txBody>
          <a:bodyPr/>
          <a:lstStyle>
            <a:lvl1pPr>
              <a:defRPr/>
            </a:lvl1pPr>
          </a:lstStyle>
          <a:p>
            <a:pPr>
              <a:defRPr/>
            </a:pPr>
            <a:endParaRPr lang="fr-FR"/>
          </a:p>
        </p:txBody>
      </p:sp>
      <p:sp>
        <p:nvSpPr>
          <p:cNvPr id="4" name="Espace réservé du numéro de diapositive 5"/>
          <p:cNvSpPr>
            <a:spLocks noGrp="1"/>
          </p:cNvSpPr>
          <p:nvPr>
            <p:ph type="sldNum" sz="quarter" idx="12"/>
          </p:nvPr>
        </p:nvSpPr>
        <p:spPr/>
        <p:txBody>
          <a:bodyPr/>
          <a:lstStyle>
            <a:lvl1pPr>
              <a:defRPr/>
            </a:lvl1pPr>
          </a:lstStyle>
          <a:p>
            <a:pPr>
              <a:defRPr/>
            </a:pPr>
            <a:fld id="{54E8D179-E8B9-4DE5-8242-03F0CE7DC739}" type="slidenum">
              <a:rPr lang="fr-FR"/>
              <a:pPr>
                <a:defRPr/>
              </a:pPr>
              <a:t>‹N°›</a:t>
            </a:fld>
            <a:endParaRPr lang="fr-F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0" y="273050"/>
            <a:ext cx="3008313" cy="1162050"/>
          </a:xfrm>
        </p:spPr>
        <p:txBody>
          <a:bodyPr anchor="b"/>
          <a:lstStyle>
            <a:lvl1pPr algn="l">
              <a:defRPr sz="2000" b="1"/>
            </a:lvl1pPr>
          </a:lstStyle>
          <a:p>
            <a:r>
              <a:rPr lang="fr-FR" smtClean="0"/>
              <a:t>Modifiez le style du titre</a:t>
            </a:r>
            <a:endParaRPr lang="fr-FR"/>
          </a:p>
        </p:txBody>
      </p:sp>
      <p:sp>
        <p:nvSpPr>
          <p:cNvPr id="3" name="Espace réservé du contenu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texte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Modifiez les styles du texte du masque</a:t>
            </a:r>
          </a:p>
        </p:txBody>
      </p:sp>
      <p:sp>
        <p:nvSpPr>
          <p:cNvPr id="5" name="Espace réservé de la date 3"/>
          <p:cNvSpPr>
            <a:spLocks noGrp="1"/>
          </p:cNvSpPr>
          <p:nvPr>
            <p:ph type="dt" sz="half" idx="10"/>
          </p:nvPr>
        </p:nvSpPr>
        <p:spPr/>
        <p:txBody>
          <a:bodyPr/>
          <a:lstStyle>
            <a:lvl1pPr>
              <a:defRPr/>
            </a:lvl1pPr>
          </a:lstStyle>
          <a:p>
            <a:pPr>
              <a:defRPr/>
            </a:pPr>
            <a:fld id="{7A7AB1B7-B729-49EA-805A-86FEDC799EAA}" type="datetimeFigureOut">
              <a:rPr lang="fr-FR"/>
              <a:pPr>
                <a:defRPr/>
              </a:pPr>
              <a:t>28/09/2018</a:t>
            </a:fld>
            <a:endParaRPr lang="fr-FR"/>
          </a:p>
        </p:txBody>
      </p:sp>
      <p:sp>
        <p:nvSpPr>
          <p:cNvPr id="6" name="Espace réservé du pied de page 4"/>
          <p:cNvSpPr>
            <a:spLocks noGrp="1"/>
          </p:cNvSpPr>
          <p:nvPr>
            <p:ph type="ftr" sz="quarter" idx="11"/>
          </p:nvPr>
        </p:nvSpPr>
        <p:spPr/>
        <p:txBody>
          <a:bodyPr/>
          <a:lstStyle>
            <a:lvl1pPr>
              <a:defRPr/>
            </a:lvl1pPr>
          </a:lstStyle>
          <a:p>
            <a:pPr>
              <a:defRPr/>
            </a:pPr>
            <a:endParaRPr lang="fr-FR"/>
          </a:p>
        </p:txBody>
      </p:sp>
      <p:sp>
        <p:nvSpPr>
          <p:cNvPr id="7" name="Espace réservé du numéro de diapositive 5"/>
          <p:cNvSpPr>
            <a:spLocks noGrp="1"/>
          </p:cNvSpPr>
          <p:nvPr>
            <p:ph type="sldNum" sz="quarter" idx="12"/>
          </p:nvPr>
        </p:nvSpPr>
        <p:spPr/>
        <p:txBody>
          <a:bodyPr/>
          <a:lstStyle>
            <a:lvl1pPr>
              <a:defRPr/>
            </a:lvl1pPr>
          </a:lstStyle>
          <a:p>
            <a:pPr>
              <a:defRPr/>
            </a:pPr>
            <a:fld id="{41FB4055-15C3-4E43-BBD8-B2AADEC00D42}" type="slidenum">
              <a:rPr lang="fr-FR"/>
              <a:pPr>
                <a:defRPr/>
              </a:pPr>
              <a:t>‹N°›</a:t>
            </a:fld>
            <a:endParaRPr lang="fr-F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smtClean="0"/>
              <a:t>Modifiez le style du titre</a:t>
            </a:r>
            <a:endParaRPr lang="fr-FR"/>
          </a:p>
        </p:txBody>
      </p:sp>
      <p:sp>
        <p:nvSpPr>
          <p:cNvPr id="3" name="Espace réservé pour une image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fr-FR" noProof="0"/>
          </a:p>
        </p:txBody>
      </p:sp>
      <p:sp>
        <p:nvSpPr>
          <p:cNvPr id="4" name="Espace réservé du texte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Modifiez les styles du texte du masque</a:t>
            </a:r>
          </a:p>
        </p:txBody>
      </p:sp>
      <p:sp>
        <p:nvSpPr>
          <p:cNvPr id="5" name="Espace réservé de la date 3"/>
          <p:cNvSpPr>
            <a:spLocks noGrp="1"/>
          </p:cNvSpPr>
          <p:nvPr>
            <p:ph type="dt" sz="half" idx="10"/>
          </p:nvPr>
        </p:nvSpPr>
        <p:spPr/>
        <p:txBody>
          <a:bodyPr/>
          <a:lstStyle>
            <a:lvl1pPr>
              <a:defRPr/>
            </a:lvl1pPr>
          </a:lstStyle>
          <a:p>
            <a:pPr>
              <a:defRPr/>
            </a:pPr>
            <a:fld id="{D04718DF-DD94-41D1-99E3-9476D6A09E10}" type="datetimeFigureOut">
              <a:rPr lang="fr-FR"/>
              <a:pPr>
                <a:defRPr/>
              </a:pPr>
              <a:t>28/09/2018</a:t>
            </a:fld>
            <a:endParaRPr lang="fr-FR"/>
          </a:p>
        </p:txBody>
      </p:sp>
      <p:sp>
        <p:nvSpPr>
          <p:cNvPr id="6" name="Espace réservé du pied de page 4"/>
          <p:cNvSpPr>
            <a:spLocks noGrp="1"/>
          </p:cNvSpPr>
          <p:nvPr>
            <p:ph type="ftr" sz="quarter" idx="11"/>
          </p:nvPr>
        </p:nvSpPr>
        <p:spPr/>
        <p:txBody>
          <a:bodyPr/>
          <a:lstStyle>
            <a:lvl1pPr>
              <a:defRPr/>
            </a:lvl1pPr>
          </a:lstStyle>
          <a:p>
            <a:pPr>
              <a:defRPr/>
            </a:pPr>
            <a:endParaRPr lang="fr-FR"/>
          </a:p>
        </p:txBody>
      </p:sp>
      <p:sp>
        <p:nvSpPr>
          <p:cNvPr id="7" name="Espace réservé du numéro de diapositive 5"/>
          <p:cNvSpPr>
            <a:spLocks noGrp="1"/>
          </p:cNvSpPr>
          <p:nvPr>
            <p:ph type="sldNum" sz="quarter" idx="12"/>
          </p:nvPr>
        </p:nvSpPr>
        <p:spPr/>
        <p:txBody>
          <a:bodyPr/>
          <a:lstStyle>
            <a:lvl1pPr>
              <a:defRPr/>
            </a:lvl1pPr>
          </a:lstStyle>
          <a:p>
            <a:pPr>
              <a:defRPr/>
            </a:pPr>
            <a:fld id="{88DE3F3C-86F4-4AFC-9743-162527E6E8F4}" type="slidenum">
              <a:rPr lang="fr-FR"/>
              <a:pPr>
                <a:defRPr/>
              </a:pPr>
              <a:t>‹N°›</a:t>
            </a:fld>
            <a:endParaRPr lang="fr-F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userDrawn="1"/>
        </p:nvSpPr>
        <p:spPr bwMode="auto">
          <a:xfrm>
            <a:off x="-7938" y="0"/>
            <a:ext cx="9151938" cy="819150"/>
          </a:xfrm>
          <a:prstGeom prst="rect">
            <a:avLst/>
          </a:prstGeom>
          <a:solidFill>
            <a:srgbClr val="0594B6"/>
          </a:solidFill>
          <a:ln w="12700" cap="flat" cmpd="sng" algn="ctr">
            <a:noFill/>
            <a:prstDash val="solid"/>
            <a:round/>
            <a:headEnd type="none" w="med" len="med"/>
            <a:tailEnd type="none" w="med" len="med"/>
          </a:ln>
          <a:effectLst/>
          <a:extLst/>
        </p:spPr>
        <p:txBody>
          <a:bodyPr lIns="190800" tIns="93600" rIns="190800" bIns="93600" anchor="ctr">
            <a:spAutoFit/>
          </a:bodyPr>
          <a:lstStyle/>
          <a:p>
            <a:pPr eaLnBrk="0" hangingPunct="0">
              <a:defRPr/>
            </a:pPr>
            <a:endParaRPr lang="fr-FR">
              <a:cs typeface="+mn-cs"/>
            </a:endParaRPr>
          </a:p>
        </p:txBody>
      </p:sp>
      <p:sp>
        <p:nvSpPr>
          <p:cNvPr id="1027" name="Espace réservé du texte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p>
        </p:txBody>
      </p:sp>
      <p:sp>
        <p:nvSpPr>
          <p:cNvPr id="4" name="Espace réservé de la date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cs typeface="+mn-cs"/>
              </a:defRPr>
            </a:lvl1pPr>
          </a:lstStyle>
          <a:p>
            <a:pPr>
              <a:defRPr/>
            </a:pPr>
            <a:fld id="{23895781-8A77-4928-B496-ADAB50C6A522}" type="datetimeFigureOut">
              <a:rPr lang="fr-FR"/>
              <a:pPr>
                <a:defRPr/>
              </a:pPr>
              <a:t>28/09/2018</a:t>
            </a:fld>
            <a:endParaRPr lang="fr-FR"/>
          </a:p>
        </p:txBody>
      </p:sp>
      <p:sp>
        <p:nvSpPr>
          <p:cNvPr id="5" name="Espace réservé du pied de page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fr-FR"/>
          </a:p>
        </p:txBody>
      </p:sp>
      <p:sp>
        <p:nvSpPr>
          <p:cNvPr id="6" name="Espace réservé du numéro de diapositive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a:solidFill>
                  <a:schemeClr val="tx1">
                    <a:tint val="75000"/>
                  </a:schemeClr>
                </a:solidFill>
                <a:latin typeface="+mn-lt"/>
                <a:cs typeface="+mn-cs"/>
              </a:defRPr>
            </a:lvl1pPr>
          </a:lstStyle>
          <a:p>
            <a:pPr>
              <a:defRPr/>
            </a:pPr>
            <a:fld id="{C3A07385-2398-4412-9219-4F53CCC99D04}" type="slidenum">
              <a:rPr lang="fr-FR"/>
              <a:pPr>
                <a:defRPr/>
              </a:pPr>
              <a:t>‹N°›</a:t>
            </a:fld>
            <a:endParaRPr lang="fr-FR"/>
          </a:p>
        </p:txBody>
      </p:sp>
      <p:pic>
        <p:nvPicPr>
          <p:cNvPr id="1031" name="Image 8"/>
          <p:cNvPicPr>
            <a:picLocks noChangeAspect="1"/>
          </p:cNvPicPr>
          <p:nvPr userDrawn="1"/>
        </p:nvPicPr>
        <p:blipFill>
          <a:blip r:embed="rId13"/>
          <a:srcRect/>
          <a:stretch>
            <a:fillRect/>
          </a:stretch>
        </p:blipFill>
        <p:spPr bwMode="auto">
          <a:xfrm>
            <a:off x="200025" y="17463"/>
            <a:ext cx="1819275" cy="819150"/>
          </a:xfrm>
          <a:prstGeom prst="rect">
            <a:avLst/>
          </a:prstGeom>
          <a:noFill/>
          <a:ln w="9525">
            <a:noFill/>
            <a:miter lim="800000"/>
            <a:headEnd/>
            <a:tailEnd/>
          </a:ln>
        </p:spPr>
      </p:pic>
      <p:sp>
        <p:nvSpPr>
          <p:cNvPr id="1033" name="Titre 2"/>
          <p:cNvSpPr>
            <a:spLocks/>
          </p:cNvSpPr>
          <p:nvPr userDrawn="1"/>
        </p:nvSpPr>
        <p:spPr bwMode="auto">
          <a:xfrm>
            <a:off x="2700338" y="115888"/>
            <a:ext cx="5543550" cy="692150"/>
          </a:xfrm>
          <a:prstGeom prst="rect">
            <a:avLst/>
          </a:prstGeom>
          <a:noFill/>
          <a:ln w="9525">
            <a:noFill/>
            <a:miter lim="800000"/>
            <a:headEnd/>
            <a:tailEnd/>
          </a:ln>
        </p:spPr>
        <p:txBody>
          <a:bodyPr anchor="ctr"/>
          <a:lstStyle/>
          <a:p>
            <a:pPr algn="ctr" eaLnBrk="0" hangingPunct="0">
              <a:defRPr/>
            </a:pPr>
            <a:r>
              <a:rPr lang="fr-FR" sz="2400">
                <a:solidFill>
                  <a:schemeClr val="bg1"/>
                </a:solidFill>
                <a:latin typeface="Calibri" pitchFamily="34" charset="0"/>
              </a:rPr>
              <a:t>FONDAMENTAUX DU MANAGEMENT</a:t>
            </a:r>
          </a:p>
        </p:txBody>
      </p:sp>
    </p:spTree>
  </p:cSld>
  <p:clrMap bg1="lt1" tx1="dk1" bg2="lt2" tx2="dk2" accent1="accent1" accent2="accent2" accent3="accent3" accent4="accent4" accent5="accent5" accent6="accent6" hlink="hlink" folHlink="folHlink"/>
  <p:sldLayoutIdLst>
    <p:sldLayoutId id="2147483659" r:id="rId1"/>
    <p:sldLayoutId id="2147483658" r:id="rId2"/>
    <p:sldLayoutId id="2147483657" r:id="rId3"/>
    <p:sldLayoutId id="2147483656" r:id="rId4"/>
    <p:sldLayoutId id="2147483655" r:id="rId5"/>
    <p:sldLayoutId id="2147483654" r:id="rId6"/>
    <p:sldLayoutId id="2147483653" r:id="rId7"/>
    <p:sldLayoutId id="2147483652" r:id="rId8"/>
    <p:sldLayoutId id="2147483651" r:id="rId9"/>
    <p:sldLayoutId id="2147483650" r:id="rId10"/>
    <p:sldLayoutId id="2147483649" r:id="rId11"/>
  </p:sldLayoutIdLst>
  <p:timing>
    <p:tnLst>
      <p:par>
        <p:cTn id="1" dur="indefinite" restart="never" nodeType="tmRoot"/>
      </p:par>
    </p:tnLst>
  </p:timing>
  <p:txStyles>
    <p:titleStyle>
      <a:lvl1pPr algn="ctr" rtl="0" eaLnBrk="0" fontAlgn="base" hangingPunct="0">
        <a:spcBef>
          <a:spcPct val="0"/>
        </a:spcBef>
        <a:spcAft>
          <a:spcPct val="0"/>
        </a:spcAft>
        <a:defRPr sz="3600" kern="1200">
          <a:solidFill>
            <a:schemeClr val="bg1"/>
          </a:solidFill>
          <a:latin typeface="+mj-lt"/>
          <a:ea typeface="+mj-ea"/>
          <a:cs typeface="+mj-cs"/>
        </a:defRPr>
      </a:lvl1pPr>
      <a:lvl2pPr algn="ctr" rtl="0" eaLnBrk="0" fontAlgn="base" hangingPunct="0">
        <a:spcBef>
          <a:spcPct val="0"/>
        </a:spcBef>
        <a:spcAft>
          <a:spcPct val="0"/>
        </a:spcAft>
        <a:defRPr sz="3600">
          <a:solidFill>
            <a:schemeClr val="bg1"/>
          </a:solidFill>
          <a:latin typeface="Calibri" pitchFamily="34" charset="0"/>
        </a:defRPr>
      </a:lvl2pPr>
      <a:lvl3pPr algn="ctr" rtl="0" eaLnBrk="0" fontAlgn="base" hangingPunct="0">
        <a:spcBef>
          <a:spcPct val="0"/>
        </a:spcBef>
        <a:spcAft>
          <a:spcPct val="0"/>
        </a:spcAft>
        <a:defRPr sz="3600">
          <a:solidFill>
            <a:schemeClr val="bg1"/>
          </a:solidFill>
          <a:latin typeface="Calibri" pitchFamily="34" charset="0"/>
        </a:defRPr>
      </a:lvl3pPr>
      <a:lvl4pPr algn="ctr" rtl="0" eaLnBrk="0" fontAlgn="base" hangingPunct="0">
        <a:spcBef>
          <a:spcPct val="0"/>
        </a:spcBef>
        <a:spcAft>
          <a:spcPct val="0"/>
        </a:spcAft>
        <a:defRPr sz="3600">
          <a:solidFill>
            <a:schemeClr val="bg1"/>
          </a:solidFill>
          <a:latin typeface="Calibri" pitchFamily="34" charset="0"/>
        </a:defRPr>
      </a:lvl4pPr>
      <a:lvl5pPr algn="ctr" rtl="0" eaLnBrk="0" fontAlgn="base" hangingPunct="0">
        <a:spcBef>
          <a:spcPct val="0"/>
        </a:spcBef>
        <a:spcAft>
          <a:spcPct val="0"/>
        </a:spcAft>
        <a:defRPr sz="3600">
          <a:solidFill>
            <a:schemeClr val="bg1"/>
          </a:solidFill>
          <a:latin typeface="Calibri" pitchFamily="34" charset="0"/>
        </a:defRPr>
      </a:lvl5pPr>
      <a:lvl6pPr marL="457200" algn="ctr" rtl="0" fontAlgn="base">
        <a:spcBef>
          <a:spcPct val="0"/>
        </a:spcBef>
        <a:spcAft>
          <a:spcPct val="0"/>
        </a:spcAft>
        <a:defRPr sz="3600">
          <a:solidFill>
            <a:schemeClr val="bg1"/>
          </a:solidFill>
          <a:latin typeface="Calibri" pitchFamily="34" charset="0"/>
        </a:defRPr>
      </a:lvl6pPr>
      <a:lvl7pPr marL="914400" algn="ctr" rtl="0" fontAlgn="base">
        <a:spcBef>
          <a:spcPct val="0"/>
        </a:spcBef>
        <a:spcAft>
          <a:spcPct val="0"/>
        </a:spcAft>
        <a:defRPr sz="3600">
          <a:solidFill>
            <a:schemeClr val="bg1"/>
          </a:solidFill>
          <a:latin typeface="Calibri" pitchFamily="34" charset="0"/>
        </a:defRPr>
      </a:lvl7pPr>
      <a:lvl8pPr marL="1371600" algn="ctr" rtl="0" fontAlgn="base">
        <a:spcBef>
          <a:spcPct val="0"/>
        </a:spcBef>
        <a:spcAft>
          <a:spcPct val="0"/>
        </a:spcAft>
        <a:defRPr sz="3600">
          <a:solidFill>
            <a:schemeClr val="bg1"/>
          </a:solidFill>
          <a:latin typeface="Calibri" pitchFamily="34" charset="0"/>
        </a:defRPr>
      </a:lvl8pPr>
      <a:lvl9pPr marL="1828800" algn="ctr" rtl="0" fontAlgn="base">
        <a:spcBef>
          <a:spcPct val="0"/>
        </a:spcBef>
        <a:spcAft>
          <a:spcPct val="0"/>
        </a:spcAft>
        <a:defRPr sz="3600">
          <a:solidFill>
            <a:schemeClr val="bg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7" name="Picture 2" descr="\\jupiter\commun\COMM\Photos\2016-09-reportage let it be\_JPEG BD\EMLV\DSC06347.jpg"/>
          <p:cNvPicPr>
            <a:picLocks noChangeAspect="1" noChangeArrowheads="1"/>
          </p:cNvPicPr>
          <p:nvPr/>
        </p:nvPicPr>
        <p:blipFill>
          <a:blip r:embed="rId2"/>
          <a:srcRect l="113" t="43005" r="-113" b="7394"/>
          <a:stretch>
            <a:fillRect/>
          </a:stretch>
        </p:blipFill>
        <p:spPr bwMode="auto">
          <a:xfrm>
            <a:off x="0" y="0"/>
            <a:ext cx="9144000" cy="6858000"/>
          </a:xfrm>
          <a:prstGeom prst="rect">
            <a:avLst/>
          </a:prstGeom>
          <a:noFill/>
          <a:ln w="9525">
            <a:noFill/>
            <a:miter lim="800000"/>
            <a:headEnd/>
            <a:tailEnd/>
          </a:ln>
        </p:spPr>
      </p:pic>
      <p:sp>
        <p:nvSpPr>
          <p:cNvPr id="14338" name="Titre 2"/>
          <p:cNvSpPr>
            <a:spLocks noGrp="1"/>
          </p:cNvSpPr>
          <p:nvPr>
            <p:ph type="ctrTitle"/>
          </p:nvPr>
        </p:nvSpPr>
        <p:spPr bwMode="auto">
          <a:xfrm>
            <a:off x="107950" y="0"/>
            <a:ext cx="8856663" cy="1152525"/>
          </a:xfrm>
          <a:prstGeom prst="rect">
            <a:avLst/>
          </a:prstGeom>
          <a:noFill/>
          <a:ln>
            <a:miter lim="800000"/>
            <a:headEnd/>
            <a:tailEnd/>
          </a:ln>
        </p:spPr>
        <p:txBody>
          <a:bodyPr vert="horz" wrap="square" lIns="91440" tIns="45720" rIns="91440" bIns="45720" numCol="1" anchor="ctr" anchorCtr="0" compatLnSpc="1">
            <a:prstTxWarp prst="textNoShape">
              <a:avLst/>
            </a:prstTxWarp>
          </a:bodyPr>
          <a:lstStyle/>
          <a:p>
            <a:pPr algn="l" eaLnBrk="1" hangingPunct="1"/>
            <a:r>
              <a:rPr lang="fr-FR" sz="4400" b="1" smtClean="0"/>
              <a:t>FONDAMENTAUX DU MANAGEMENT</a:t>
            </a:r>
          </a:p>
        </p:txBody>
      </p:sp>
      <p:sp>
        <p:nvSpPr>
          <p:cNvPr id="4" name="Rectangle 3"/>
          <p:cNvSpPr/>
          <p:nvPr/>
        </p:nvSpPr>
        <p:spPr>
          <a:xfrm>
            <a:off x="0" y="4941888"/>
            <a:ext cx="9144000" cy="1916112"/>
          </a:xfrm>
          <a:prstGeom prst="rect">
            <a:avLst/>
          </a:prstGeom>
          <a:solidFill>
            <a:srgbClr val="0594B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fr-FR">
              <a:solidFill>
                <a:srgbClr val="0594B6"/>
              </a:solidFill>
            </a:endParaRPr>
          </a:p>
        </p:txBody>
      </p:sp>
      <p:pic>
        <p:nvPicPr>
          <p:cNvPr id="14340" name="Image 4"/>
          <p:cNvPicPr>
            <a:picLocks noChangeAspect="1"/>
          </p:cNvPicPr>
          <p:nvPr/>
        </p:nvPicPr>
        <p:blipFill>
          <a:blip r:embed="rId3"/>
          <a:srcRect/>
          <a:stretch>
            <a:fillRect/>
          </a:stretch>
        </p:blipFill>
        <p:spPr bwMode="auto">
          <a:xfrm>
            <a:off x="2538413" y="4941888"/>
            <a:ext cx="4067175" cy="1831975"/>
          </a:xfrm>
          <a:prstGeom prst="rect">
            <a:avLst/>
          </a:prstGeom>
          <a:noFill/>
          <a:ln w="9525">
            <a:noFill/>
            <a:miter lim="800000"/>
            <a:headEnd/>
            <a:tailEnd/>
          </a:ln>
        </p:spPr>
      </p:pic>
      <p:sp>
        <p:nvSpPr>
          <p:cNvPr id="6" name="ZoneTexte 5"/>
          <p:cNvSpPr txBox="1"/>
          <p:nvPr/>
        </p:nvSpPr>
        <p:spPr>
          <a:xfrm>
            <a:off x="250825" y="908050"/>
            <a:ext cx="3810000" cy="457200"/>
          </a:xfrm>
          <a:prstGeom prst="rect">
            <a:avLst/>
          </a:prstGeom>
          <a:solidFill>
            <a:schemeClr val="tx1">
              <a:lumMod val="85000"/>
              <a:lumOff val="15000"/>
            </a:schemeClr>
          </a:solidFill>
        </p:spPr>
        <p:txBody>
          <a:bodyPr>
            <a:spAutoFit/>
          </a:bodyPr>
          <a:lstStyle/>
          <a:p>
            <a:pPr algn="ctr">
              <a:defRPr/>
            </a:pPr>
            <a:r>
              <a:rPr lang="fr-FR" sz="2400" b="1" dirty="0" smtClean="0">
                <a:solidFill>
                  <a:schemeClr val="bg1"/>
                </a:solidFill>
                <a:latin typeface="Calibri" pitchFamily="34" charset="0"/>
              </a:rPr>
              <a:t>Les conflits</a:t>
            </a:r>
            <a:endParaRPr lang="fr-FR" sz="2400" b="1" dirty="0">
              <a:solidFill>
                <a:schemeClr val="bg1"/>
              </a:solidFill>
              <a:latin typeface="Calibri" pitchFamily="34" charset="0"/>
            </a:endParaRPr>
          </a:p>
        </p:txBody>
      </p:sp>
      <p:sp>
        <p:nvSpPr>
          <p:cNvPr id="2" name="ZoneTexte 5"/>
          <p:cNvSpPr txBox="1"/>
          <p:nvPr/>
        </p:nvSpPr>
        <p:spPr>
          <a:xfrm>
            <a:off x="6737350" y="4508500"/>
            <a:ext cx="2406650" cy="396875"/>
          </a:xfrm>
          <a:prstGeom prst="rect">
            <a:avLst/>
          </a:prstGeom>
          <a:solidFill>
            <a:schemeClr val="tx1">
              <a:lumMod val="85000"/>
              <a:lumOff val="15000"/>
            </a:schemeClr>
          </a:solidFill>
        </p:spPr>
        <p:txBody>
          <a:bodyPr>
            <a:spAutoFit/>
          </a:bodyPr>
          <a:lstStyle/>
          <a:p>
            <a:pPr>
              <a:defRPr/>
            </a:pPr>
            <a:r>
              <a:rPr lang="fr-FR" sz="2000" b="1" dirty="0">
                <a:solidFill>
                  <a:schemeClr val="bg1"/>
                </a:solidFill>
                <a:latin typeface="Calibri" pitchFamily="34" charset="0"/>
              </a:rPr>
              <a:t>Année 1 </a:t>
            </a:r>
            <a:r>
              <a:rPr lang="fr-FR" b="1" i="1" dirty="0">
                <a:solidFill>
                  <a:schemeClr val="bg1"/>
                </a:solidFill>
                <a:latin typeface="Calibri" pitchFamily="34" charset="0"/>
              </a:rPr>
              <a:t>Semestre 1</a:t>
            </a:r>
          </a:p>
        </p:txBody>
      </p:sp>
    </p:spTree>
    <p:extLst>
      <p:ext uri="{BB962C8B-B14F-4D97-AF65-F5344CB8AC3E}">
        <p14:creationId xmlns:p14="http://schemas.microsoft.com/office/powerpoint/2010/main" val="2701462008"/>
      </p:ext>
    </p:extLst>
  </p:cSld>
  <p:clrMapOvr>
    <a:masterClrMapping/>
  </p:clrMapOvr>
  <p:transition spd="med">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02082" name="Rectangle 13"/>
          <p:cNvSpPr>
            <a:spLocks noGrp="1" noChangeArrowheads="1"/>
          </p:cNvSpPr>
          <p:nvPr>
            <p:ph type="title" idx="4294967295"/>
          </p:nvPr>
        </p:nvSpPr>
        <p:spPr/>
        <p:txBody>
          <a:bodyPr anchor="ctr"/>
          <a:lstStyle/>
          <a:p>
            <a:pPr eaLnBrk="1" hangingPunct="1"/>
            <a:r>
              <a:rPr lang="fr-FR" altLang="fr-FR" b="1" dirty="0" smtClean="0"/>
              <a:t>										</a:t>
            </a:r>
            <a:br>
              <a:rPr lang="fr-FR" altLang="fr-FR" b="1" dirty="0" smtClean="0"/>
            </a:br>
            <a:r>
              <a:rPr lang="fr-FR" altLang="fr-FR" b="1" dirty="0"/>
              <a:t>	</a:t>
            </a:r>
            <a:r>
              <a:rPr lang="fr-FR" altLang="fr-FR" b="1" dirty="0" smtClean="0"/>
              <a:t>															Bureaucratie mécanique</a:t>
            </a:r>
          </a:p>
        </p:txBody>
      </p:sp>
      <p:sp>
        <p:nvSpPr>
          <p:cNvPr id="199683" name="Rectangle 3"/>
          <p:cNvSpPr>
            <a:spLocks noGrp="1" noChangeArrowheads="1"/>
          </p:cNvSpPr>
          <p:nvPr>
            <p:ph type="body" idx="4294967295"/>
          </p:nvPr>
        </p:nvSpPr>
        <p:spPr>
          <a:xfrm>
            <a:off x="323528" y="1124744"/>
            <a:ext cx="7737475" cy="4806950"/>
          </a:xfrm>
        </p:spPr>
        <p:txBody>
          <a:bodyPr/>
          <a:lstStyle/>
          <a:p>
            <a:pPr marL="447675" indent="-382588" eaLnBrk="1" hangingPunct="1">
              <a:tabLst>
                <a:tab pos="3436938" algn="l"/>
              </a:tabLst>
            </a:pPr>
            <a:r>
              <a:rPr lang="fr-FR" altLang="fr-FR" sz="2000" dirty="0" smtClean="0">
                <a:ln w="0"/>
                <a:solidFill>
                  <a:schemeClr val="accent1"/>
                </a:solidFill>
                <a:effectLst>
                  <a:outerShdw blurRad="38100" dist="25400" dir="5400000" algn="ctr" rotWithShape="0">
                    <a:srgbClr val="6E747A">
                      <a:alpha val="43000"/>
                    </a:srgbClr>
                  </a:outerShdw>
                </a:effectLst>
              </a:rPr>
              <a:t>Bureaucratie mécanique</a:t>
            </a:r>
          </a:p>
          <a:p>
            <a:pPr marL="625475" lvl="1" indent="0" eaLnBrk="1" hangingPunct="1">
              <a:tabLst>
                <a:tab pos="3436938" algn="l"/>
              </a:tabLst>
            </a:pPr>
            <a:r>
              <a:rPr lang="fr-FR" altLang="fr-FR" sz="1500" dirty="0" smtClean="0">
                <a:ln w="0"/>
                <a:solidFill>
                  <a:schemeClr val="accent1"/>
                </a:solidFill>
                <a:effectLst>
                  <a:outerShdw blurRad="38100" dist="25400" dir="5400000" algn="ctr" rotWithShape="0">
                    <a:srgbClr val="6E747A">
                      <a:alpha val="43000"/>
                    </a:srgbClr>
                  </a:outerShdw>
                </a:effectLst>
              </a:rPr>
              <a:t> Mécanisme de coordination</a:t>
            </a:r>
          </a:p>
          <a:p>
            <a:pPr marL="1150938" lvl="2" eaLnBrk="1" hangingPunct="1">
              <a:tabLst>
                <a:tab pos="3436938" algn="l"/>
              </a:tabLst>
            </a:pPr>
            <a:r>
              <a:rPr lang="fr-FR" altLang="fr-FR" sz="1400" dirty="0" smtClean="0">
                <a:ln w="0"/>
                <a:solidFill>
                  <a:schemeClr val="accent1"/>
                </a:solidFill>
                <a:effectLst>
                  <a:outerShdw blurRad="38100" dist="25400" dir="5400000" algn="ctr" rotWithShape="0">
                    <a:srgbClr val="6E747A">
                      <a:alpha val="43000"/>
                    </a:srgbClr>
                  </a:outerShdw>
                </a:effectLst>
              </a:rPr>
              <a:t>Standardisation des procédés de travail</a:t>
            </a:r>
          </a:p>
          <a:p>
            <a:pPr marL="625475" lvl="1" indent="0" eaLnBrk="1" hangingPunct="1">
              <a:tabLst>
                <a:tab pos="3436938" algn="l"/>
              </a:tabLst>
            </a:pPr>
            <a:r>
              <a:rPr lang="fr-FR" altLang="fr-FR" sz="1500" dirty="0" smtClean="0">
                <a:ln w="0"/>
                <a:solidFill>
                  <a:schemeClr val="accent1"/>
                </a:solidFill>
                <a:effectLst>
                  <a:outerShdw blurRad="38100" dist="25400" dir="5400000" algn="ctr" rotWithShape="0">
                    <a:srgbClr val="6E747A">
                      <a:alpha val="43000"/>
                    </a:srgbClr>
                  </a:outerShdw>
                </a:effectLst>
              </a:rPr>
              <a:t> Partie clé de l'organisation</a:t>
            </a:r>
          </a:p>
          <a:p>
            <a:pPr marL="1150938" lvl="2" eaLnBrk="1" hangingPunct="1">
              <a:tabLst>
                <a:tab pos="3436938" algn="l"/>
              </a:tabLst>
            </a:pPr>
            <a:r>
              <a:rPr lang="fr-FR" altLang="fr-FR" sz="1400" dirty="0" smtClean="0">
                <a:ln w="0"/>
                <a:solidFill>
                  <a:schemeClr val="accent1"/>
                </a:solidFill>
                <a:effectLst>
                  <a:outerShdw blurRad="38100" dist="25400" dir="5400000" algn="ctr" rotWithShape="0">
                    <a:srgbClr val="6E747A">
                      <a:alpha val="43000"/>
                    </a:srgbClr>
                  </a:outerShdw>
                </a:effectLst>
              </a:rPr>
              <a:t>Technostructure</a:t>
            </a:r>
          </a:p>
          <a:p>
            <a:pPr marL="625475" lvl="1" indent="0" eaLnBrk="1" hangingPunct="1">
              <a:tabLst>
                <a:tab pos="3436938" algn="l"/>
              </a:tabLst>
            </a:pPr>
            <a:r>
              <a:rPr lang="fr-FR" altLang="fr-FR" sz="1500" dirty="0" smtClean="0">
                <a:ln w="0"/>
                <a:solidFill>
                  <a:schemeClr val="accent1"/>
                </a:solidFill>
                <a:effectLst>
                  <a:outerShdw blurRad="38100" dist="25400" dir="5400000" algn="ctr" rotWithShape="0">
                    <a:srgbClr val="6E747A">
                      <a:alpha val="43000"/>
                    </a:srgbClr>
                  </a:outerShdw>
                </a:effectLst>
              </a:rPr>
              <a:t> Facteurs de contingence</a:t>
            </a:r>
          </a:p>
          <a:p>
            <a:pPr marL="1150938" lvl="2" eaLnBrk="1" hangingPunct="1">
              <a:tabLst>
                <a:tab pos="3436938" algn="l"/>
              </a:tabLst>
            </a:pPr>
            <a:r>
              <a:rPr lang="fr-FR" altLang="fr-FR" sz="1400" dirty="0" smtClean="0">
                <a:ln w="0"/>
                <a:solidFill>
                  <a:schemeClr val="accent1"/>
                </a:solidFill>
                <a:effectLst>
                  <a:outerShdw blurRad="38100" dist="25400" dir="5400000" algn="ctr" rotWithShape="0">
                    <a:srgbClr val="6E747A">
                      <a:alpha val="43000"/>
                    </a:srgbClr>
                  </a:outerShdw>
                </a:effectLst>
              </a:rPr>
              <a:t>Maturité</a:t>
            </a:r>
          </a:p>
          <a:p>
            <a:pPr marL="1150938" lvl="2" eaLnBrk="1" hangingPunct="1">
              <a:tabLst>
                <a:tab pos="3436938" algn="l"/>
              </a:tabLst>
            </a:pPr>
            <a:r>
              <a:rPr lang="fr-FR" altLang="fr-FR" sz="1400" dirty="0" smtClean="0">
                <a:ln w="0"/>
                <a:solidFill>
                  <a:schemeClr val="accent1"/>
                </a:solidFill>
                <a:effectLst>
                  <a:outerShdw blurRad="38100" dist="25400" dir="5400000" algn="ctr" rotWithShape="0">
                    <a:srgbClr val="6E747A">
                      <a:alpha val="43000"/>
                    </a:srgbClr>
                  </a:outerShdw>
                </a:effectLst>
              </a:rPr>
              <a:t>Grande taille</a:t>
            </a:r>
          </a:p>
          <a:p>
            <a:pPr marL="1150938" lvl="2" eaLnBrk="1" hangingPunct="1">
              <a:tabLst>
                <a:tab pos="3436938" algn="l"/>
              </a:tabLst>
            </a:pPr>
            <a:r>
              <a:rPr lang="fr-FR" altLang="fr-FR" sz="1400" dirty="0" smtClean="0">
                <a:ln w="0"/>
                <a:solidFill>
                  <a:schemeClr val="accent1"/>
                </a:solidFill>
                <a:effectLst>
                  <a:outerShdw blurRad="38100" dist="25400" dir="5400000" algn="ctr" rotWithShape="0">
                    <a:srgbClr val="6E747A">
                      <a:alpha val="43000"/>
                    </a:srgbClr>
                  </a:outerShdw>
                </a:effectLst>
              </a:rPr>
              <a:t>Système technique routinier</a:t>
            </a:r>
          </a:p>
          <a:p>
            <a:pPr marL="1150938" lvl="2" eaLnBrk="1" hangingPunct="1">
              <a:tabLst>
                <a:tab pos="3436938" algn="l"/>
              </a:tabLst>
            </a:pPr>
            <a:r>
              <a:rPr lang="fr-FR" altLang="fr-FR" sz="1400" dirty="0" smtClean="0">
                <a:ln w="0"/>
                <a:solidFill>
                  <a:schemeClr val="accent1"/>
                </a:solidFill>
                <a:effectLst>
                  <a:outerShdw blurRad="38100" dist="25400" dir="5400000" algn="ctr" rotWithShape="0">
                    <a:srgbClr val="6E747A">
                      <a:alpha val="43000"/>
                    </a:srgbClr>
                  </a:outerShdw>
                </a:effectLst>
              </a:rPr>
              <a:t>Environnement de marché homogène et stable	</a:t>
            </a:r>
          </a:p>
          <a:p>
            <a:pPr marL="625475" lvl="1" indent="0" eaLnBrk="1" hangingPunct="1">
              <a:buFont typeface="Wingdings 3" panose="05040102010807070707" pitchFamily="18" charset="2"/>
              <a:buNone/>
              <a:tabLst>
                <a:tab pos="3436938" algn="l"/>
              </a:tabLst>
            </a:pPr>
            <a:endParaRPr lang="fr-FR" altLang="fr-FR" sz="1600" dirty="0" smtClean="0"/>
          </a:p>
        </p:txBody>
      </p:sp>
      <p:grpSp>
        <p:nvGrpSpPr>
          <p:cNvPr id="302084" name="Group 4"/>
          <p:cNvGrpSpPr>
            <a:grpSpLocks/>
          </p:cNvGrpSpPr>
          <p:nvPr/>
        </p:nvGrpSpPr>
        <p:grpSpPr bwMode="auto">
          <a:xfrm>
            <a:off x="5902325" y="1193800"/>
            <a:ext cx="2990850" cy="2595240"/>
            <a:chOff x="4046" y="825"/>
            <a:chExt cx="2041" cy="1515"/>
          </a:xfrm>
        </p:grpSpPr>
        <p:sp>
          <p:nvSpPr>
            <p:cNvPr id="302085" name="Rectangle 5"/>
            <p:cNvSpPr>
              <a:spLocks noChangeArrowheads="1"/>
            </p:cNvSpPr>
            <p:nvPr/>
          </p:nvSpPr>
          <p:spPr bwMode="auto">
            <a:xfrm>
              <a:off x="4099" y="1946"/>
              <a:ext cx="1988" cy="394"/>
            </a:xfrm>
            <a:prstGeom prst="rect">
              <a:avLst/>
            </a:prstGeom>
            <a:solidFill>
              <a:srgbClr val="FFFFCC"/>
            </a:solidFill>
            <a:ln w="12700">
              <a:solidFill>
                <a:schemeClr val="tx1"/>
              </a:solidFill>
              <a:miter lim="800000"/>
              <a:headEnd/>
              <a:tailEnd/>
            </a:ln>
          </p:spPr>
          <p:txBody>
            <a:bodyPr wrap="none" anchor="ct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endParaRPr lang="fr-FR" altLang="fr-FR" sz="1800">
                <a:cs typeface="Arial" panose="020B0604020202020204" pitchFamily="34" charset="0"/>
              </a:endParaRPr>
            </a:p>
          </p:txBody>
        </p:sp>
        <p:sp>
          <p:nvSpPr>
            <p:cNvPr id="302086" name="Rectangle 6"/>
            <p:cNvSpPr>
              <a:spLocks noChangeArrowheads="1"/>
            </p:cNvSpPr>
            <p:nvPr/>
          </p:nvSpPr>
          <p:spPr bwMode="auto">
            <a:xfrm>
              <a:off x="4762" y="1097"/>
              <a:ext cx="542" cy="849"/>
            </a:xfrm>
            <a:prstGeom prst="rect">
              <a:avLst/>
            </a:prstGeom>
            <a:solidFill>
              <a:srgbClr val="FFFFCC"/>
            </a:solidFill>
            <a:ln w="12700">
              <a:solidFill>
                <a:schemeClr val="tx1"/>
              </a:solidFill>
              <a:miter lim="800000"/>
              <a:headEnd/>
              <a:tailEnd/>
            </a:ln>
          </p:spPr>
          <p:txBody>
            <a:bodyPr wrap="none" anchor="ct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endParaRPr lang="fr-FR" altLang="fr-FR" sz="1800">
                <a:cs typeface="Arial" panose="020B0604020202020204" pitchFamily="34" charset="0"/>
              </a:endParaRPr>
            </a:p>
          </p:txBody>
        </p:sp>
        <p:sp>
          <p:nvSpPr>
            <p:cNvPr id="302087" name="Rectangle 7"/>
            <p:cNvSpPr>
              <a:spLocks noChangeArrowheads="1"/>
            </p:cNvSpPr>
            <p:nvPr/>
          </p:nvSpPr>
          <p:spPr bwMode="auto">
            <a:xfrm>
              <a:off x="4563" y="825"/>
              <a:ext cx="983" cy="272"/>
            </a:xfrm>
            <a:prstGeom prst="rect">
              <a:avLst/>
            </a:prstGeom>
            <a:solidFill>
              <a:srgbClr val="FFFFCC"/>
            </a:solidFill>
            <a:ln w="12700">
              <a:solidFill>
                <a:schemeClr val="tx1"/>
              </a:solidFill>
              <a:miter lim="800000"/>
              <a:headEnd/>
              <a:tailEnd/>
            </a:ln>
          </p:spPr>
          <p:txBody>
            <a:bodyPr wrap="none" anchor="ct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endParaRPr lang="fr-FR" altLang="fr-FR" sz="1800">
                <a:cs typeface="Arial" panose="020B0604020202020204" pitchFamily="34" charset="0"/>
              </a:endParaRPr>
            </a:p>
          </p:txBody>
        </p:sp>
        <p:sp>
          <p:nvSpPr>
            <p:cNvPr id="302088" name="Rectangle 8"/>
            <p:cNvSpPr>
              <a:spLocks noChangeArrowheads="1"/>
            </p:cNvSpPr>
            <p:nvPr/>
          </p:nvSpPr>
          <p:spPr bwMode="auto">
            <a:xfrm>
              <a:off x="5413" y="1235"/>
              <a:ext cx="624" cy="513"/>
            </a:xfrm>
            <a:prstGeom prst="rect">
              <a:avLst/>
            </a:prstGeom>
            <a:solidFill>
              <a:srgbClr val="FFFFCC"/>
            </a:solidFill>
            <a:ln w="12700">
              <a:solidFill>
                <a:schemeClr val="tx1"/>
              </a:solidFill>
              <a:miter lim="800000"/>
              <a:headEnd/>
              <a:tailEnd/>
            </a:ln>
          </p:spPr>
          <p:txBody>
            <a:bodyPr wrap="none" anchor="ct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endParaRPr lang="fr-FR" altLang="fr-FR" sz="1800">
                <a:cs typeface="Arial" panose="020B0604020202020204" pitchFamily="34" charset="0"/>
              </a:endParaRPr>
            </a:p>
          </p:txBody>
        </p:sp>
        <p:sp>
          <p:nvSpPr>
            <p:cNvPr id="302089" name="Rectangle 9"/>
            <p:cNvSpPr>
              <a:spLocks noChangeArrowheads="1"/>
            </p:cNvSpPr>
            <p:nvPr/>
          </p:nvSpPr>
          <p:spPr bwMode="auto">
            <a:xfrm>
              <a:off x="4046" y="1202"/>
              <a:ext cx="624" cy="591"/>
            </a:xfrm>
            <a:prstGeom prst="rect">
              <a:avLst/>
            </a:prstGeom>
            <a:solidFill>
              <a:schemeClr val="accent1"/>
            </a:solidFill>
            <a:ln w="12700">
              <a:solidFill>
                <a:schemeClr val="tx1"/>
              </a:solidFill>
              <a:miter lim="800000"/>
              <a:headEnd/>
              <a:tailEnd/>
            </a:ln>
          </p:spPr>
          <p:txBody>
            <a:bodyPr wrap="none" anchor="ct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endParaRPr lang="fr-FR" altLang="fr-FR" sz="1800">
                <a:cs typeface="Arial" panose="020B0604020202020204" pitchFamily="34" charset="0"/>
              </a:endParaRPr>
            </a:p>
          </p:txBody>
        </p:sp>
      </p:grpSp>
      <p:sp>
        <p:nvSpPr>
          <p:cNvPr id="302090" name="Rectangle 10"/>
          <p:cNvSpPr>
            <a:spLocks noChangeArrowheads="1"/>
          </p:cNvSpPr>
          <p:nvPr/>
        </p:nvSpPr>
        <p:spPr bwMode="auto">
          <a:xfrm>
            <a:off x="5436097" y="3933056"/>
            <a:ext cx="3600400" cy="1512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square">
            <a:spAutoFit/>
          </a:bodyPr>
          <a:lstStyle>
            <a:lvl1pPr marL="342900" indent="-342900" eaLnBrk="0" hangingPunct="0">
              <a:defRPr sz="2400">
                <a:solidFill>
                  <a:schemeClr val="tx1"/>
                </a:solidFill>
                <a:latin typeface="Arial" panose="020B0604020202020204" pitchFamily="34" charset="0"/>
                <a:ea typeface="MS PGothic" panose="020B0600070205080204" pitchFamily="34" charset="-128"/>
              </a:defRPr>
            </a:lvl1pPr>
            <a:lvl2pPr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lvl="1">
              <a:spcBef>
                <a:spcPct val="50000"/>
              </a:spcBef>
              <a:buClr>
                <a:schemeClr val="tx1"/>
              </a:buClr>
              <a:buFontTx/>
              <a:buChar char="–"/>
            </a:pPr>
            <a:r>
              <a:rPr lang="fr-CH" altLang="fr-FR" sz="1800" dirty="0">
                <a:cs typeface="Arial" panose="020B0604020202020204" pitchFamily="34" charset="0"/>
              </a:rPr>
              <a:t> </a:t>
            </a:r>
            <a:r>
              <a:rPr lang="fr-CH" altLang="fr-FR" sz="1800" dirty="0" smtClean="0">
                <a:solidFill>
                  <a:schemeClr val="accent1"/>
                </a:solidFill>
                <a:cs typeface="Arial" panose="020B0604020202020204" pitchFamily="34" charset="0"/>
              </a:rPr>
              <a:t>Avantages</a:t>
            </a:r>
            <a:endParaRPr lang="fr-CH" altLang="fr-FR" sz="1800" dirty="0">
              <a:solidFill>
                <a:schemeClr val="accent1"/>
              </a:solidFill>
              <a:cs typeface="Arial" panose="020B0604020202020204" pitchFamily="34" charset="0"/>
            </a:endParaRPr>
          </a:p>
          <a:p>
            <a:pPr lvl="2">
              <a:spcBef>
                <a:spcPct val="50000"/>
              </a:spcBef>
              <a:buClr>
                <a:srgbClr val="03059F"/>
              </a:buClr>
              <a:buFontTx/>
              <a:buChar char="•"/>
            </a:pPr>
            <a:r>
              <a:rPr lang="fr-CH" altLang="fr-FR" sz="1600" dirty="0">
                <a:solidFill>
                  <a:schemeClr val="accent1"/>
                </a:solidFill>
                <a:cs typeface="Arial" panose="020B0604020202020204" pitchFamily="34" charset="0"/>
              </a:rPr>
              <a:t> Coût</a:t>
            </a:r>
          </a:p>
          <a:p>
            <a:pPr lvl="1">
              <a:spcBef>
                <a:spcPct val="50000"/>
              </a:spcBef>
              <a:buClr>
                <a:schemeClr val="tx1"/>
              </a:buClr>
              <a:buFontTx/>
              <a:buChar char="–"/>
            </a:pPr>
            <a:r>
              <a:rPr lang="fr-CH" altLang="fr-FR" sz="1800" dirty="0">
                <a:solidFill>
                  <a:schemeClr val="accent1"/>
                </a:solidFill>
                <a:cs typeface="Arial" panose="020B0604020202020204" pitchFamily="34" charset="0"/>
              </a:rPr>
              <a:t> Désavantages</a:t>
            </a:r>
          </a:p>
          <a:p>
            <a:pPr lvl="2">
              <a:spcBef>
                <a:spcPct val="50000"/>
              </a:spcBef>
              <a:buClr>
                <a:srgbClr val="03059F"/>
              </a:buClr>
              <a:buFontTx/>
              <a:buChar char="•"/>
            </a:pPr>
            <a:r>
              <a:rPr lang="fr-CH" altLang="fr-FR" sz="1600" dirty="0">
                <a:solidFill>
                  <a:schemeClr val="accent1"/>
                </a:solidFill>
                <a:cs typeface="Arial" panose="020B0604020202020204" pitchFamily="34" charset="0"/>
              </a:rPr>
              <a:t> Capacité d’adaptation</a:t>
            </a:r>
            <a:endParaRPr lang="fr-FR" altLang="fr-FR" sz="1600" dirty="0">
              <a:solidFill>
                <a:schemeClr val="accent1"/>
              </a:solidFill>
              <a:cs typeface="Arial" panose="020B0604020202020204" pitchFamily="34" charset="0"/>
            </a:endParaRPr>
          </a:p>
        </p:txBody>
      </p:sp>
      <p:sp>
        <p:nvSpPr>
          <p:cNvPr id="302091" name="Text Box 4"/>
          <p:cNvSpPr txBox="1">
            <a:spLocks noChangeArrowheads="1"/>
          </p:cNvSpPr>
          <p:nvPr/>
        </p:nvSpPr>
        <p:spPr bwMode="auto">
          <a:xfrm>
            <a:off x="1187624" y="4509120"/>
            <a:ext cx="3929062"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spcBef>
                <a:spcPct val="50000"/>
              </a:spcBef>
            </a:pPr>
            <a:r>
              <a:rPr lang="fr-FR" altLang="fr-FR" sz="2000" dirty="0">
                <a:solidFill>
                  <a:schemeClr val="accent1"/>
                </a:solidFill>
                <a:cs typeface="Arial" panose="020B0604020202020204" pitchFamily="34" charset="0"/>
              </a:rPr>
              <a:t>Structure adaptée à la production de masse : la DRH centralise toutes les fonctions RH de l’organisation. </a:t>
            </a:r>
            <a:r>
              <a:rPr lang="fr-FR" altLang="fr-FR" sz="2000" dirty="0" smtClean="0">
                <a:solidFill>
                  <a:schemeClr val="accent1"/>
                </a:solidFill>
                <a:cs typeface="Arial" panose="020B0604020202020204" pitchFamily="34" charset="0"/>
              </a:rPr>
              <a:t>Conflits interindividuels entre départements </a:t>
            </a:r>
            <a:endParaRPr lang="fr-FR" altLang="fr-FR" sz="2000" dirty="0">
              <a:solidFill>
                <a:schemeClr val="accent1"/>
              </a:solidFill>
              <a:cs typeface="Arial" panose="020B0604020202020204" pitchFamily="34" charset="0"/>
            </a:endParaRPr>
          </a:p>
        </p:txBody>
      </p:sp>
    </p:spTree>
    <p:extLst>
      <p:ext uri="{BB962C8B-B14F-4D97-AF65-F5344CB8AC3E}">
        <p14:creationId xmlns:p14="http://schemas.microsoft.com/office/powerpoint/2010/main" val="80890567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9683">
                                            <p:txEl>
                                              <p:pRg st="0" end="0"/>
                                            </p:txEl>
                                          </p:spTgt>
                                        </p:tgtEl>
                                        <p:attrNameLst>
                                          <p:attrName>style.visibility</p:attrName>
                                        </p:attrNameLst>
                                      </p:cBhvr>
                                      <p:to>
                                        <p:strVal val="visible"/>
                                      </p:to>
                                    </p:set>
                                    <p:animEffect transition="in" filter="fade">
                                      <p:cBhvr>
                                        <p:cTn id="7" dur="2000"/>
                                        <p:tgtEl>
                                          <p:spTgt spid="199683">
                                            <p:txEl>
                                              <p:pRg st="0" end="0"/>
                                            </p:txEl>
                                          </p:spTgt>
                                        </p:tgtEl>
                                      </p:cBhvr>
                                    </p:animEffect>
                                  </p:childTnLst>
                                  <p:subTnLst>
                                    <p:animClr clrSpc="rgb" dir="cw">
                                      <p:cBhvr override="childStyle">
                                        <p:cTn dur="1" fill="hold" display="0" masterRel="nextClick" afterEffect="1"/>
                                        <p:tgtEl>
                                          <p:spTgt spid="199683">
                                            <p:txEl>
                                              <p:pRg st="0" end="0"/>
                                            </p:txEl>
                                          </p:spTgt>
                                        </p:tgtEl>
                                        <p:attrNameLst>
                                          <p:attrName>ppt_c</p:attrName>
                                        </p:attrNameLst>
                                      </p:cBhvr>
                                      <p:to>
                                        <a:schemeClr val="bg2"/>
                                      </p:to>
                                    </p:animClr>
                                  </p:subTnLst>
                                </p:cTn>
                              </p:par>
                              <p:par>
                                <p:cTn id="8" presetID="10" presetClass="entr" presetSubtype="0" fill="hold" grpId="0" nodeType="withEffect">
                                  <p:stCondLst>
                                    <p:cond delay="0"/>
                                  </p:stCondLst>
                                  <p:childTnLst>
                                    <p:set>
                                      <p:cBhvr>
                                        <p:cTn id="9" dur="1" fill="hold">
                                          <p:stCondLst>
                                            <p:cond delay="0"/>
                                          </p:stCondLst>
                                        </p:cTn>
                                        <p:tgtEl>
                                          <p:spTgt spid="199683">
                                            <p:txEl>
                                              <p:pRg st="1" end="1"/>
                                            </p:txEl>
                                          </p:spTgt>
                                        </p:tgtEl>
                                        <p:attrNameLst>
                                          <p:attrName>style.visibility</p:attrName>
                                        </p:attrNameLst>
                                      </p:cBhvr>
                                      <p:to>
                                        <p:strVal val="visible"/>
                                      </p:to>
                                    </p:set>
                                    <p:animEffect transition="in" filter="fade">
                                      <p:cBhvr>
                                        <p:cTn id="10" dur="2000"/>
                                        <p:tgtEl>
                                          <p:spTgt spid="199683">
                                            <p:txEl>
                                              <p:pRg st="1" end="1"/>
                                            </p:txEl>
                                          </p:spTgt>
                                        </p:tgtEl>
                                      </p:cBhvr>
                                    </p:animEffect>
                                  </p:childTnLst>
                                  <p:subTnLst>
                                    <p:animClr clrSpc="rgb" dir="cw">
                                      <p:cBhvr override="childStyle">
                                        <p:cTn dur="1" fill="hold" display="0" masterRel="nextClick" afterEffect="1"/>
                                        <p:tgtEl>
                                          <p:spTgt spid="199683">
                                            <p:txEl>
                                              <p:pRg st="1" end="1"/>
                                            </p:txEl>
                                          </p:spTgt>
                                        </p:tgtEl>
                                        <p:attrNameLst>
                                          <p:attrName>ppt_c</p:attrName>
                                        </p:attrNameLst>
                                      </p:cBhvr>
                                      <p:to>
                                        <a:schemeClr val="bg2"/>
                                      </p:to>
                                    </p:animClr>
                                  </p:subTnLst>
                                </p:cTn>
                              </p:par>
                              <p:par>
                                <p:cTn id="11" presetID="10" presetClass="entr" presetSubtype="0" fill="hold" grpId="0" nodeType="withEffect">
                                  <p:stCondLst>
                                    <p:cond delay="0"/>
                                  </p:stCondLst>
                                  <p:childTnLst>
                                    <p:set>
                                      <p:cBhvr>
                                        <p:cTn id="12" dur="1" fill="hold">
                                          <p:stCondLst>
                                            <p:cond delay="0"/>
                                          </p:stCondLst>
                                        </p:cTn>
                                        <p:tgtEl>
                                          <p:spTgt spid="199683">
                                            <p:txEl>
                                              <p:pRg st="2" end="2"/>
                                            </p:txEl>
                                          </p:spTgt>
                                        </p:tgtEl>
                                        <p:attrNameLst>
                                          <p:attrName>style.visibility</p:attrName>
                                        </p:attrNameLst>
                                      </p:cBhvr>
                                      <p:to>
                                        <p:strVal val="visible"/>
                                      </p:to>
                                    </p:set>
                                    <p:animEffect transition="in" filter="fade">
                                      <p:cBhvr>
                                        <p:cTn id="13" dur="2000"/>
                                        <p:tgtEl>
                                          <p:spTgt spid="199683">
                                            <p:txEl>
                                              <p:pRg st="2" end="2"/>
                                            </p:txEl>
                                          </p:spTgt>
                                        </p:tgtEl>
                                      </p:cBhvr>
                                    </p:animEffect>
                                  </p:childTnLst>
                                  <p:subTnLst>
                                    <p:animClr clrSpc="rgb" dir="cw">
                                      <p:cBhvr override="childStyle">
                                        <p:cTn dur="1" fill="hold" display="0" masterRel="nextClick" afterEffect="1"/>
                                        <p:tgtEl>
                                          <p:spTgt spid="199683">
                                            <p:txEl>
                                              <p:pRg st="2" end="2"/>
                                            </p:txEl>
                                          </p:spTgt>
                                        </p:tgtEl>
                                        <p:attrNameLst>
                                          <p:attrName>ppt_c</p:attrName>
                                        </p:attrNameLst>
                                      </p:cBhvr>
                                      <p:to>
                                        <a:schemeClr val="bg2"/>
                                      </p:to>
                                    </p:animClr>
                                  </p:subTnLst>
                                </p:cTn>
                              </p:par>
                              <p:par>
                                <p:cTn id="14" presetID="10" presetClass="entr" presetSubtype="0" fill="hold" grpId="0" nodeType="withEffect">
                                  <p:stCondLst>
                                    <p:cond delay="0"/>
                                  </p:stCondLst>
                                  <p:childTnLst>
                                    <p:set>
                                      <p:cBhvr>
                                        <p:cTn id="15" dur="1" fill="hold">
                                          <p:stCondLst>
                                            <p:cond delay="0"/>
                                          </p:stCondLst>
                                        </p:cTn>
                                        <p:tgtEl>
                                          <p:spTgt spid="199683">
                                            <p:txEl>
                                              <p:pRg st="3" end="3"/>
                                            </p:txEl>
                                          </p:spTgt>
                                        </p:tgtEl>
                                        <p:attrNameLst>
                                          <p:attrName>style.visibility</p:attrName>
                                        </p:attrNameLst>
                                      </p:cBhvr>
                                      <p:to>
                                        <p:strVal val="visible"/>
                                      </p:to>
                                    </p:set>
                                    <p:animEffect transition="in" filter="fade">
                                      <p:cBhvr>
                                        <p:cTn id="16" dur="2000"/>
                                        <p:tgtEl>
                                          <p:spTgt spid="199683">
                                            <p:txEl>
                                              <p:pRg st="3" end="3"/>
                                            </p:txEl>
                                          </p:spTgt>
                                        </p:tgtEl>
                                      </p:cBhvr>
                                    </p:animEffect>
                                  </p:childTnLst>
                                  <p:subTnLst>
                                    <p:animClr clrSpc="rgb" dir="cw">
                                      <p:cBhvr override="childStyle">
                                        <p:cTn dur="1" fill="hold" display="0" masterRel="nextClick" afterEffect="1"/>
                                        <p:tgtEl>
                                          <p:spTgt spid="199683">
                                            <p:txEl>
                                              <p:pRg st="3" end="3"/>
                                            </p:txEl>
                                          </p:spTgt>
                                        </p:tgtEl>
                                        <p:attrNameLst>
                                          <p:attrName>ppt_c</p:attrName>
                                        </p:attrNameLst>
                                      </p:cBhvr>
                                      <p:to>
                                        <a:schemeClr val="bg2"/>
                                      </p:to>
                                    </p:animClr>
                                  </p:subTnLst>
                                </p:cTn>
                              </p:par>
                              <p:par>
                                <p:cTn id="17" presetID="10" presetClass="entr" presetSubtype="0" fill="hold" grpId="0" nodeType="withEffect">
                                  <p:stCondLst>
                                    <p:cond delay="0"/>
                                  </p:stCondLst>
                                  <p:childTnLst>
                                    <p:set>
                                      <p:cBhvr>
                                        <p:cTn id="18" dur="1" fill="hold">
                                          <p:stCondLst>
                                            <p:cond delay="0"/>
                                          </p:stCondLst>
                                        </p:cTn>
                                        <p:tgtEl>
                                          <p:spTgt spid="199683">
                                            <p:txEl>
                                              <p:pRg st="4" end="4"/>
                                            </p:txEl>
                                          </p:spTgt>
                                        </p:tgtEl>
                                        <p:attrNameLst>
                                          <p:attrName>style.visibility</p:attrName>
                                        </p:attrNameLst>
                                      </p:cBhvr>
                                      <p:to>
                                        <p:strVal val="visible"/>
                                      </p:to>
                                    </p:set>
                                    <p:animEffect transition="in" filter="fade">
                                      <p:cBhvr>
                                        <p:cTn id="19" dur="2000"/>
                                        <p:tgtEl>
                                          <p:spTgt spid="199683">
                                            <p:txEl>
                                              <p:pRg st="4" end="4"/>
                                            </p:txEl>
                                          </p:spTgt>
                                        </p:tgtEl>
                                      </p:cBhvr>
                                    </p:animEffect>
                                  </p:childTnLst>
                                  <p:subTnLst>
                                    <p:animClr clrSpc="rgb" dir="cw">
                                      <p:cBhvr override="childStyle">
                                        <p:cTn dur="1" fill="hold" display="0" masterRel="nextClick" afterEffect="1"/>
                                        <p:tgtEl>
                                          <p:spTgt spid="199683">
                                            <p:txEl>
                                              <p:pRg st="4" end="4"/>
                                            </p:txEl>
                                          </p:spTgt>
                                        </p:tgtEl>
                                        <p:attrNameLst>
                                          <p:attrName>ppt_c</p:attrName>
                                        </p:attrNameLst>
                                      </p:cBhvr>
                                      <p:to>
                                        <a:schemeClr val="bg2"/>
                                      </p:to>
                                    </p:animClr>
                                  </p:subTnLst>
                                </p:cTn>
                              </p:par>
                              <p:par>
                                <p:cTn id="20" presetID="10" presetClass="entr" presetSubtype="0" fill="hold" grpId="0" nodeType="withEffect">
                                  <p:stCondLst>
                                    <p:cond delay="0"/>
                                  </p:stCondLst>
                                  <p:childTnLst>
                                    <p:set>
                                      <p:cBhvr>
                                        <p:cTn id="21" dur="1" fill="hold">
                                          <p:stCondLst>
                                            <p:cond delay="0"/>
                                          </p:stCondLst>
                                        </p:cTn>
                                        <p:tgtEl>
                                          <p:spTgt spid="199683">
                                            <p:txEl>
                                              <p:pRg st="5" end="5"/>
                                            </p:txEl>
                                          </p:spTgt>
                                        </p:tgtEl>
                                        <p:attrNameLst>
                                          <p:attrName>style.visibility</p:attrName>
                                        </p:attrNameLst>
                                      </p:cBhvr>
                                      <p:to>
                                        <p:strVal val="visible"/>
                                      </p:to>
                                    </p:set>
                                    <p:animEffect transition="in" filter="fade">
                                      <p:cBhvr>
                                        <p:cTn id="22" dur="2000"/>
                                        <p:tgtEl>
                                          <p:spTgt spid="199683">
                                            <p:txEl>
                                              <p:pRg st="5" end="5"/>
                                            </p:txEl>
                                          </p:spTgt>
                                        </p:tgtEl>
                                      </p:cBhvr>
                                    </p:animEffect>
                                  </p:childTnLst>
                                  <p:subTnLst>
                                    <p:animClr clrSpc="rgb" dir="cw">
                                      <p:cBhvr override="childStyle">
                                        <p:cTn dur="1" fill="hold" display="0" masterRel="nextClick" afterEffect="1"/>
                                        <p:tgtEl>
                                          <p:spTgt spid="199683">
                                            <p:txEl>
                                              <p:pRg st="5" end="5"/>
                                            </p:txEl>
                                          </p:spTgt>
                                        </p:tgtEl>
                                        <p:attrNameLst>
                                          <p:attrName>ppt_c</p:attrName>
                                        </p:attrNameLst>
                                      </p:cBhvr>
                                      <p:to>
                                        <a:schemeClr val="bg2"/>
                                      </p:to>
                                    </p:animClr>
                                  </p:subTnLst>
                                </p:cTn>
                              </p:par>
                              <p:par>
                                <p:cTn id="23" presetID="10" presetClass="entr" presetSubtype="0" fill="hold" grpId="0" nodeType="withEffect">
                                  <p:stCondLst>
                                    <p:cond delay="0"/>
                                  </p:stCondLst>
                                  <p:childTnLst>
                                    <p:set>
                                      <p:cBhvr>
                                        <p:cTn id="24" dur="1" fill="hold">
                                          <p:stCondLst>
                                            <p:cond delay="0"/>
                                          </p:stCondLst>
                                        </p:cTn>
                                        <p:tgtEl>
                                          <p:spTgt spid="199683">
                                            <p:txEl>
                                              <p:pRg st="6" end="6"/>
                                            </p:txEl>
                                          </p:spTgt>
                                        </p:tgtEl>
                                        <p:attrNameLst>
                                          <p:attrName>style.visibility</p:attrName>
                                        </p:attrNameLst>
                                      </p:cBhvr>
                                      <p:to>
                                        <p:strVal val="visible"/>
                                      </p:to>
                                    </p:set>
                                    <p:animEffect transition="in" filter="fade">
                                      <p:cBhvr>
                                        <p:cTn id="25" dur="2000"/>
                                        <p:tgtEl>
                                          <p:spTgt spid="199683">
                                            <p:txEl>
                                              <p:pRg st="6" end="6"/>
                                            </p:txEl>
                                          </p:spTgt>
                                        </p:tgtEl>
                                      </p:cBhvr>
                                    </p:animEffect>
                                  </p:childTnLst>
                                  <p:subTnLst>
                                    <p:animClr clrSpc="rgb" dir="cw">
                                      <p:cBhvr override="childStyle">
                                        <p:cTn dur="1" fill="hold" display="0" masterRel="nextClick" afterEffect="1"/>
                                        <p:tgtEl>
                                          <p:spTgt spid="199683">
                                            <p:txEl>
                                              <p:pRg st="6" end="6"/>
                                            </p:txEl>
                                          </p:spTgt>
                                        </p:tgtEl>
                                        <p:attrNameLst>
                                          <p:attrName>ppt_c</p:attrName>
                                        </p:attrNameLst>
                                      </p:cBhvr>
                                      <p:to>
                                        <a:schemeClr val="bg2"/>
                                      </p:to>
                                    </p:animClr>
                                  </p:subTnLst>
                                </p:cTn>
                              </p:par>
                              <p:par>
                                <p:cTn id="26" presetID="10" presetClass="entr" presetSubtype="0" fill="hold" grpId="0" nodeType="withEffect">
                                  <p:stCondLst>
                                    <p:cond delay="0"/>
                                  </p:stCondLst>
                                  <p:childTnLst>
                                    <p:set>
                                      <p:cBhvr>
                                        <p:cTn id="27" dur="1" fill="hold">
                                          <p:stCondLst>
                                            <p:cond delay="0"/>
                                          </p:stCondLst>
                                        </p:cTn>
                                        <p:tgtEl>
                                          <p:spTgt spid="199683">
                                            <p:txEl>
                                              <p:pRg st="7" end="7"/>
                                            </p:txEl>
                                          </p:spTgt>
                                        </p:tgtEl>
                                        <p:attrNameLst>
                                          <p:attrName>style.visibility</p:attrName>
                                        </p:attrNameLst>
                                      </p:cBhvr>
                                      <p:to>
                                        <p:strVal val="visible"/>
                                      </p:to>
                                    </p:set>
                                    <p:animEffect transition="in" filter="fade">
                                      <p:cBhvr>
                                        <p:cTn id="28" dur="2000"/>
                                        <p:tgtEl>
                                          <p:spTgt spid="199683">
                                            <p:txEl>
                                              <p:pRg st="7" end="7"/>
                                            </p:txEl>
                                          </p:spTgt>
                                        </p:tgtEl>
                                      </p:cBhvr>
                                    </p:animEffect>
                                  </p:childTnLst>
                                  <p:subTnLst>
                                    <p:animClr clrSpc="rgb" dir="cw">
                                      <p:cBhvr override="childStyle">
                                        <p:cTn dur="1" fill="hold" display="0" masterRel="nextClick" afterEffect="1"/>
                                        <p:tgtEl>
                                          <p:spTgt spid="199683">
                                            <p:txEl>
                                              <p:pRg st="7" end="7"/>
                                            </p:txEl>
                                          </p:spTgt>
                                        </p:tgtEl>
                                        <p:attrNameLst>
                                          <p:attrName>ppt_c</p:attrName>
                                        </p:attrNameLst>
                                      </p:cBhvr>
                                      <p:to>
                                        <a:schemeClr val="bg2"/>
                                      </p:to>
                                    </p:animClr>
                                  </p:subTnLst>
                                </p:cTn>
                              </p:par>
                              <p:par>
                                <p:cTn id="29" presetID="10" presetClass="entr" presetSubtype="0" fill="hold" grpId="0" nodeType="withEffect">
                                  <p:stCondLst>
                                    <p:cond delay="0"/>
                                  </p:stCondLst>
                                  <p:childTnLst>
                                    <p:set>
                                      <p:cBhvr>
                                        <p:cTn id="30" dur="1" fill="hold">
                                          <p:stCondLst>
                                            <p:cond delay="0"/>
                                          </p:stCondLst>
                                        </p:cTn>
                                        <p:tgtEl>
                                          <p:spTgt spid="199683">
                                            <p:txEl>
                                              <p:pRg st="8" end="8"/>
                                            </p:txEl>
                                          </p:spTgt>
                                        </p:tgtEl>
                                        <p:attrNameLst>
                                          <p:attrName>style.visibility</p:attrName>
                                        </p:attrNameLst>
                                      </p:cBhvr>
                                      <p:to>
                                        <p:strVal val="visible"/>
                                      </p:to>
                                    </p:set>
                                    <p:animEffect transition="in" filter="fade">
                                      <p:cBhvr>
                                        <p:cTn id="31" dur="2000"/>
                                        <p:tgtEl>
                                          <p:spTgt spid="199683">
                                            <p:txEl>
                                              <p:pRg st="8" end="8"/>
                                            </p:txEl>
                                          </p:spTgt>
                                        </p:tgtEl>
                                      </p:cBhvr>
                                    </p:animEffect>
                                  </p:childTnLst>
                                  <p:subTnLst>
                                    <p:animClr clrSpc="rgb" dir="cw">
                                      <p:cBhvr override="childStyle">
                                        <p:cTn dur="1" fill="hold" display="0" masterRel="nextClick" afterEffect="1"/>
                                        <p:tgtEl>
                                          <p:spTgt spid="199683">
                                            <p:txEl>
                                              <p:pRg st="8" end="8"/>
                                            </p:txEl>
                                          </p:spTgt>
                                        </p:tgtEl>
                                        <p:attrNameLst>
                                          <p:attrName>ppt_c</p:attrName>
                                        </p:attrNameLst>
                                      </p:cBhvr>
                                      <p:to>
                                        <a:schemeClr val="bg2"/>
                                      </p:to>
                                    </p:animClr>
                                  </p:subTnLst>
                                </p:cTn>
                              </p:par>
                              <p:par>
                                <p:cTn id="32" presetID="10" presetClass="entr" presetSubtype="0" fill="hold" grpId="0" nodeType="withEffect">
                                  <p:stCondLst>
                                    <p:cond delay="0"/>
                                  </p:stCondLst>
                                  <p:childTnLst>
                                    <p:set>
                                      <p:cBhvr>
                                        <p:cTn id="33" dur="1" fill="hold">
                                          <p:stCondLst>
                                            <p:cond delay="0"/>
                                          </p:stCondLst>
                                        </p:cTn>
                                        <p:tgtEl>
                                          <p:spTgt spid="199683">
                                            <p:txEl>
                                              <p:pRg st="9" end="9"/>
                                            </p:txEl>
                                          </p:spTgt>
                                        </p:tgtEl>
                                        <p:attrNameLst>
                                          <p:attrName>style.visibility</p:attrName>
                                        </p:attrNameLst>
                                      </p:cBhvr>
                                      <p:to>
                                        <p:strVal val="visible"/>
                                      </p:to>
                                    </p:set>
                                    <p:animEffect transition="in" filter="fade">
                                      <p:cBhvr>
                                        <p:cTn id="34" dur="2000"/>
                                        <p:tgtEl>
                                          <p:spTgt spid="199683">
                                            <p:txEl>
                                              <p:pRg st="9" end="9"/>
                                            </p:txEl>
                                          </p:spTgt>
                                        </p:tgtEl>
                                      </p:cBhvr>
                                    </p:animEffect>
                                  </p:childTnLst>
                                  <p:subTnLst>
                                    <p:animClr clrSpc="rgb" dir="cw">
                                      <p:cBhvr override="childStyle">
                                        <p:cTn dur="1" fill="hold" display="0" masterRel="nextClick" afterEffect="1"/>
                                        <p:tgtEl>
                                          <p:spTgt spid="199683">
                                            <p:txEl>
                                              <p:pRg st="9" end="9"/>
                                            </p:txEl>
                                          </p:spTgt>
                                        </p:tgtEl>
                                        <p:attrNameLst>
                                          <p:attrName>ppt_c</p:attrName>
                                        </p:attrNameLst>
                                      </p:cBhvr>
                                      <p:to>
                                        <a:schemeClr val="bg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9683" grpId="0" build="p"/>
    </p:bldLst>
  </p:timing>
</p:sld>
</file>

<file path=ppt/slides/slide1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04130" name="Rectangle 13"/>
          <p:cNvSpPr>
            <a:spLocks noGrp="1" noChangeArrowheads="1"/>
          </p:cNvSpPr>
          <p:nvPr>
            <p:ph type="title" idx="4294967295"/>
          </p:nvPr>
        </p:nvSpPr>
        <p:spPr/>
        <p:txBody>
          <a:bodyPr anchor="ctr"/>
          <a:lstStyle/>
          <a:p>
            <a:pPr eaLnBrk="1" hangingPunct="1"/>
            <a:r>
              <a:rPr lang="fr-FR" altLang="fr-FR" b="1" dirty="0" smtClean="0"/>
              <a:t/>
            </a:r>
            <a:br>
              <a:rPr lang="fr-FR" altLang="fr-FR" b="1" dirty="0" smtClean="0"/>
            </a:br>
            <a:r>
              <a:rPr lang="fr-FR" altLang="fr-FR" b="1" dirty="0"/>
              <a:t>	</a:t>
            </a:r>
            <a:r>
              <a:rPr lang="fr-FR" altLang="fr-FR" b="1" dirty="0" smtClean="0"/>
              <a:t>												Bureaucratie professionnelle</a:t>
            </a:r>
          </a:p>
        </p:txBody>
      </p:sp>
      <p:sp>
        <p:nvSpPr>
          <p:cNvPr id="201731" name="Rectangle 3"/>
          <p:cNvSpPr>
            <a:spLocks noGrp="1" noChangeArrowheads="1"/>
          </p:cNvSpPr>
          <p:nvPr>
            <p:ph type="body" idx="4294967295"/>
          </p:nvPr>
        </p:nvSpPr>
        <p:spPr>
          <a:xfrm>
            <a:off x="265113" y="1006475"/>
            <a:ext cx="7772400" cy="4530725"/>
          </a:xfrm>
        </p:spPr>
        <p:txBody>
          <a:bodyPr/>
          <a:lstStyle/>
          <a:p>
            <a:pPr marL="447675" indent="-382588" eaLnBrk="1" hangingPunct="1">
              <a:tabLst>
                <a:tab pos="722313" algn="l"/>
              </a:tabLst>
            </a:pPr>
            <a:endParaRPr lang="fr-FR" altLang="fr-FR" sz="2300" b="1" dirty="0" smtClean="0"/>
          </a:p>
          <a:p>
            <a:pPr marL="447675" indent="-382588" eaLnBrk="1" hangingPunct="1">
              <a:tabLst>
                <a:tab pos="722313" algn="l"/>
              </a:tabLst>
            </a:pPr>
            <a:r>
              <a:rPr lang="fr-FR" altLang="fr-FR" sz="2200" dirty="0" smtClean="0">
                <a:ln w="0"/>
                <a:solidFill>
                  <a:schemeClr val="accent1"/>
                </a:solidFill>
                <a:effectLst>
                  <a:outerShdw blurRad="38100" dist="25400" dir="5400000" algn="ctr" rotWithShape="0">
                    <a:srgbClr val="6E747A">
                      <a:alpha val="43000"/>
                    </a:srgbClr>
                  </a:outerShdw>
                </a:effectLst>
              </a:rPr>
              <a:t>Bureaucratie professionnelle</a:t>
            </a:r>
          </a:p>
          <a:p>
            <a:pPr marL="822325" lvl="1" indent="-285750" eaLnBrk="1" hangingPunct="1">
              <a:tabLst>
                <a:tab pos="722313" algn="l"/>
              </a:tabLst>
            </a:pPr>
            <a:r>
              <a:rPr lang="fr-FR" altLang="fr-FR" sz="2100" dirty="0" smtClean="0">
                <a:ln w="0"/>
                <a:solidFill>
                  <a:schemeClr val="accent1"/>
                </a:solidFill>
                <a:effectLst>
                  <a:outerShdw blurRad="38100" dist="25400" dir="5400000" algn="ctr" rotWithShape="0">
                    <a:srgbClr val="6E747A">
                      <a:alpha val="43000"/>
                    </a:srgbClr>
                  </a:outerShdw>
                </a:effectLst>
              </a:rPr>
              <a:t>Mécanisme de coordination</a:t>
            </a:r>
          </a:p>
          <a:p>
            <a:pPr marL="1104900" lvl="2" eaLnBrk="1" hangingPunct="1">
              <a:tabLst>
                <a:tab pos="722313" algn="l"/>
              </a:tabLst>
            </a:pPr>
            <a:r>
              <a:rPr lang="fr-FR" altLang="fr-FR" sz="1900" dirty="0" smtClean="0">
                <a:ln w="0"/>
                <a:solidFill>
                  <a:schemeClr val="accent1"/>
                </a:solidFill>
                <a:effectLst>
                  <a:outerShdw blurRad="38100" dist="25400" dir="5400000" algn="ctr" rotWithShape="0">
                    <a:srgbClr val="6E747A">
                      <a:alpha val="43000"/>
                    </a:srgbClr>
                  </a:outerShdw>
                </a:effectLst>
              </a:rPr>
              <a:t>Standardisation des qualifications</a:t>
            </a:r>
          </a:p>
          <a:p>
            <a:pPr marL="822325" lvl="1" indent="-285750" eaLnBrk="1" hangingPunct="1">
              <a:tabLst>
                <a:tab pos="722313" algn="l"/>
              </a:tabLst>
            </a:pPr>
            <a:r>
              <a:rPr lang="fr-FR" altLang="fr-FR" sz="2100" dirty="0" smtClean="0">
                <a:ln w="0"/>
                <a:solidFill>
                  <a:schemeClr val="accent1"/>
                </a:solidFill>
                <a:effectLst>
                  <a:outerShdw blurRad="38100" dist="25400" dir="5400000" algn="ctr" rotWithShape="0">
                    <a:srgbClr val="6E747A">
                      <a:alpha val="43000"/>
                    </a:srgbClr>
                  </a:outerShdw>
                </a:effectLst>
              </a:rPr>
              <a:t>Partie clé de l'organisation</a:t>
            </a:r>
          </a:p>
          <a:p>
            <a:pPr marL="1104900" lvl="2" eaLnBrk="1" hangingPunct="1">
              <a:tabLst>
                <a:tab pos="722313" algn="l"/>
              </a:tabLst>
            </a:pPr>
            <a:r>
              <a:rPr lang="fr-FR" altLang="fr-FR" sz="1900" dirty="0" smtClean="0">
                <a:ln w="0"/>
                <a:solidFill>
                  <a:schemeClr val="accent1"/>
                </a:solidFill>
                <a:effectLst>
                  <a:outerShdw blurRad="38100" dist="25400" dir="5400000" algn="ctr" rotWithShape="0">
                    <a:srgbClr val="6E747A">
                      <a:alpha val="43000"/>
                    </a:srgbClr>
                  </a:outerShdw>
                </a:effectLst>
              </a:rPr>
              <a:t>Centre opérationnel</a:t>
            </a:r>
          </a:p>
          <a:p>
            <a:pPr marL="822325" lvl="1" indent="-285750" eaLnBrk="1" hangingPunct="1">
              <a:tabLst>
                <a:tab pos="722313" algn="l"/>
              </a:tabLst>
            </a:pPr>
            <a:r>
              <a:rPr lang="fr-FR" altLang="fr-FR" sz="2100" dirty="0" smtClean="0">
                <a:ln w="0"/>
                <a:solidFill>
                  <a:schemeClr val="accent1"/>
                </a:solidFill>
                <a:effectLst>
                  <a:outerShdw blurRad="38100" dist="25400" dir="5400000" algn="ctr" rotWithShape="0">
                    <a:srgbClr val="6E747A">
                      <a:alpha val="43000"/>
                    </a:srgbClr>
                  </a:outerShdw>
                </a:effectLst>
              </a:rPr>
              <a:t>Facteurs de contingence</a:t>
            </a:r>
          </a:p>
          <a:p>
            <a:pPr marL="1104900" lvl="2" eaLnBrk="1" hangingPunct="1">
              <a:tabLst>
                <a:tab pos="722313" algn="l"/>
              </a:tabLst>
            </a:pPr>
            <a:r>
              <a:rPr lang="fr-FR" altLang="fr-FR" sz="1900" dirty="0" smtClean="0">
                <a:ln w="0"/>
                <a:solidFill>
                  <a:schemeClr val="accent1"/>
                </a:solidFill>
                <a:effectLst>
                  <a:outerShdw blurRad="38100" dist="25400" dir="5400000" algn="ctr" rotWithShape="0">
                    <a:srgbClr val="6E747A">
                      <a:alpha val="43000"/>
                    </a:srgbClr>
                  </a:outerShdw>
                </a:effectLst>
              </a:rPr>
              <a:t>Maturité</a:t>
            </a:r>
          </a:p>
          <a:p>
            <a:pPr marL="1104900" lvl="2" eaLnBrk="1" hangingPunct="1">
              <a:tabLst>
                <a:tab pos="722313" algn="l"/>
              </a:tabLst>
            </a:pPr>
            <a:r>
              <a:rPr lang="fr-FR" altLang="fr-FR" sz="1900" dirty="0" smtClean="0">
                <a:ln w="0"/>
                <a:solidFill>
                  <a:schemeClr val="accent1"/>
                </a:solidFill>
                <a:effectLst>
                  <a:outerShdw blurRad="38100" dist="25400" dir="5400000" algn="ctr" rotWithShape="0">
                    <a:srgbClr val="6E747A">
                      <a:alpha val="43000"/>
                    </a:srgbClr>
                  </a:outerShdw>
                </a:effectLst>
              </a:rPr>
              <a:t>Système technique non sophistiqué</a:t>
            </a:r>
          </a:p>
          <a:p>
            <a:pPr marL="1104900" lvl="2" eaLnBrk="1" hangingPunct="1">
              <a:tabLst>
                <a:tab pos="722313" algn="l"/>
              </a:tabLst>
            </a:pPr>
            <a:r>
              <a:rPr lang="fr-FR" altLang="fr-FR" sz="1900" dirty="0" smtClean="0">
                <a:ln w="0"/>
                <a:solidFill>
                  <a:schemeClr val="accent1"/>
                </a:solidFill>
                <a:effectLst>
                  <a:outerShdw blurRad="38100" dist="25400" dir="5400000" algn="ctr" rotWithShape="0">
                    <a:srgbClr val="6E747A">
                      <a:alpha val="43000"/>
                    </a:srgbClr>
                  </a:outerShdw>
                </a:effectLst>
              </a:rPr>
              <a:t>Marché homogène et stable</a:t>
            </a:r>
          </a:p>
          <a:p>
            <a:pPr marL="822325" lvl="1" indent="-285750" eaLnBrk="1" hangingPunct="1">
              <a:buFont typeface="Wingdings 3" panose="05040102010807070707" pitchFamily="18" charset="2"/>
              <a:buNone/>
              <a:tabLst>
                <a:tab pos="722313" algn="l"/>
              </a:tabLst>
            </a:pPr>
            <a:endParaRPr lang="fr-FR" altLang="fr-FR" sz="2400" dirty="0" smtClean="0"/>
          </a:p>
        </p:txBody>
      </p:sp>
      <p:grpSp>
        <p:nvGrpSpPr>
          <p:cNvPr id="304132" name="Group 4"/>
          <p:cNvGrpSpPr>
            <a:grpSpLocks/>
          </p:cNvGrpSpPr>
          <p:nvPr/>
        </p:nvGrpSpPr>
        <p:grpSpPr bwMode="auto">
          <a:xfrm>
            <a:off x="5723509" y="1001713"/>
            <a:ext cx="3096677" cy="2571303"/>
            <a:chOff x="3925" y="825"/>
            <a:chExt cx="2114" cy="1451"/>
          </a:xfrm>
        </p:grpSpPr>
        <p:sp>
          <p:nvSpPr>
            <p:cNvPr id="304133" name="Rectangle 5"/>
            <p:cNvSpPr>
              <a:spLocks noChangeArrowheads="1"/>
            </p:cNvSpPr>
            <p:nvPr/>
          </p:nvSpPr>
          <p:spPr bwMode="auto">
            <a:xfrm>
              <a:off x="4665" y="1097"/>
              <a:ext cx="542" cy="849"/>
            </a:xfrm>
            <a:prstGeom prst="rect">
              <a:avLst/>
            </a:prstGeom>
            <a:solidFill>
              <a:srgbClr val="FFFFCC"/>
            </a:solidFill>
            <a:ln w="12700">
              <a:solidFill>
                <a:schemeClr val="tx1"/>
              </a:solidFill>
              <a:miter lim="800000"/>
              <a:headEnd/>
              <a:tailEnd/>
            </a:ln>
          </p:spPr>
          <p:txBody>
            <a:bodyPr wrap="none" anchor="ct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endParaRPr lang="fr-FR" altLang="fr-FR" sz="1800">
                <a:cs typeface="Arial" panose="020B0604020202020204" pitchFamily="34" charset="0"/>
              </a:endParaRPr>
            </a:p>
          </p:txBody>
        </p:sp>
        <p:sp>
          <p:nvSpPr>
            <p:cNvPr id="304134" name="Rectangle 6"/>
            <p:cNvSpPr>
              <a:spLocks noChangeArrowheads="1"/>
            </p:cNvSpPr>
            <p:nvPr/>
          </p:nvSpPr>
          <p:spPr bwMode="auto">
            <a:xfrm>
              <a:off x="4429" y="825"/>
              <a:ext cx="1051" cy="272"/>
            </a:xfrm>
            <a:prstGeom prst="rect">
              <a:avLst/>
            </a:prstGeom>
            <a:solidFill>
              <a:srgbClr val="FFFFCC"/>
            </a:solidFill>
            <a:ln w="12700">
              <a:solidFill>
                <a:schemeClr val="tx1"/>
              </a:solidFill>
              <a:miter lim="800000"/>
              <a:headEnd/>
              <a:tailEnd/>
            </a:ln>
          </p:spPr>
          <p:txBody>
            <a:bodyPr wrap="none" anchor="ct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endParaRPr lang="fr-FR" altLang="fr-FR" sz="1800">
                <a:cs typeface="Arial" panose="020B0604020202020204" pitchFamily="34" charset="0"/>
              </a:endParaRPr>
            </a:p>
          </p:txBody>
        </p:sp>
        <p:sp>
          <p:nvSpPr>
            <p:cNvPr id="304135" name="Rectangle 7"/>
            <p:cNvSpPr>
              <a:spLocks noChangeArrowheads="1"/>
            </p:cNvSpPr>
            <p:nvPr/>
          </p:nvSpPr>
          <p:spPr bwMode="auto">
            <a:xfrm>
              <a:off x="5316" y="1158"/>
              <a:ext cx="263" cy="470"/>
            </a:xfrm>
            <a:prstGeom prst="rect">
              <a:avLst/>
            </a:prstGeom>
            <a:solidFill>
              <a:srgbClr val="FFFFCC"/>
            </a:solidFill>
            <a:ln w="12700">
              <a:solidFill>
                <a:schemeClr val="tx1"/>
              </a:solidFill>
              <a:miter lim="800000"/>
              <a:headEnd/>
              <a:tailEnd/>
            </a:ln>
          </p:spPr>
          <p:txBody>
            <a:bodyPr wrap="none" anchor="ct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endParaRPr lang="fr-FR" altLang="fr-FR" sz="1800">
                <a:cs typeface="Arial" panose="020B0604020202020204" pitchFamily="34" charset="0"/>
              </a:endParaRPr>
            </a:p>
          </p:txBody>
        </p:sp>
        <p:sp>
          <p:nvSpPr>
            <p:cNvPr id="304136" name="Rectangle 8"/>
            <p:cNvSpPr>
              <a:spLocks noChangeArrowheads="1"/>
            </p:cNvSpPr>
            <p:nvPr/>
          </p:nvSpPr>
          <p:spPr bwMode="auto">
            <a:xfrm>
              <a:off x="4293" y="1158"/>
              <a:ext cx="264" cy="470"/>
            </a:xfrm>
            <a:prstGeom prst="rect">
              <a:avLst/>
            </a:prstGeom>
            <a:solidFill>
              <a:srgbClr val="FFFFCC"/>
            </a:solidFill>
            <a:ln w="12700">
              <a:solidFill>
                <a:schemeClr val="tx1"/>
              </a:solidFill>
              <a:miter lim="800000"/>
              <a:headEnd/>
              <a:tailEnd/>
            </a:ln>
          </p:spPr>
          <p:txBody>
            <a:bodyPr wrap="none" anchor="ct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endParaRPr lang="fr-FR" altLang="fr-FR" sz="1800">
                <a:cs typeface="Arial" panose="020B0604020202020204" pitchFamily="34" charset="0"/>
              </a:endParaRPr>
            </a:p>
          </p:txBody>
        </p:sp>
        <p:sp>
          <p:nvSpPr>
            <p:cNvPr id="304137" name="Rectangle 9"/>
            <p:cNvSpPr>
              <a:spLocks noChangeArrowheads="1"/>
            </p:cNvSpPr>
            <p:nvPr/>
          </p:nvSpPr>
          <p:spPr bwMode="auto">
            <a:xfrm>
              <a:off x="3925" y="1946"/>
              <a:ext cx="2114" cy="330"/>
            </a:xfrm>
            <a:prstGeom prst="rect">
              <a:avLst/>
            </a:prstGeom>
            <a:solidFill>
              <a:schemeClr val="accent1"/>
            </a:solidFill>
            <a:ln w="12700">
              <a:solidFill>
                <a:schemeClr val="tx1"/>
              </a:solidFill>
              <a:miter lim="800000"/>
              <a:headEnd/>
              <a:tailEnd/>
            </a:ln>
          </p:spPr>
          <p:txBody>
            <a:bodyPr wrap="none" anchor="ct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endParaRPr lang="fr-FR" altLang="fr-FR" sz="1800">
                <a:cs typeface="Arial" panose="020B0604020202020204" pitchFamily="34" charset="0"/>
              </a:endParaRPr>
            </a:p>
          </p:txBody>
        </p:sp>
      </p:grpSp>
      <p:sp>
        <p:nvSpPr>
          <p:cNvPr id="304138" name="Rectangle 10"/>
          <p:cNvSpPr>
            <a:spLocks noChangeArrowheads="1"/>
          </p:cNvSpPr>
          <p:nvPr/>
        </p:nvSpPr>
        <p:spPr bwMode="auto">
          <a:xfrm>
            <a:off x="5796136" y="3789040"/>
            <a:ext cx="3309937" cy="1757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spcBef>
                <a:spcPct val="50000"/>
              </a:spcBef>
              <a:buClr>
                <a:schemeClr val="tx1"/>
              </a:buClr>
              <a:buFontTx/>
              <a:buChar char="–"/>
            </a:pPr>
            <a:r>
              <a:rPr lang="fr-CH" altLang="fr-FR" sz="1800" dirty="0">
                <a:cs typeface="Arial" panose="020B0604020202020204" pitchFamily="34" charset="0"/>
              </a:rPr>
              <a:t>  </a:t>
            </a:r>
            <a:r>
              <a:rPr lang="fr-CH" altLang="fr-FR" sz="1800" dirty="0" smtClean="0">
                <a:solidFill>
                  <a:schemeClr val="accent1"/>
                </a:solidFill>
                <a:cs typeface="Arial" panose="020B0604020202020204" pitchFamily="34" charset="0"/>
              </a:rPr>
              <a:t>Avantages</a:t>
            </a:r>
            <a:endParaRPr lang="fr-CH" altLang="fr-FR" sz="1800" dirty="0">
              <a:solidFill>
                <a:schemeClr val="accent1"/>
              </a:solidFill>
              <a:cs typeface="Arial" panose="020B0604020202020204" pitchFamily="34" charset="0"/>
            </a:endParaRPr>
          </a:p>
          <a:p>
            <a:pPr lvl="1">
              <a:spcBef>
                <a:spcPct val="50000"/>
              </a:spcBef>
              <a:buClr>
                <a:srgbClr val="03059F"/>
              </a:buClr>
              <a:buFont typeface="Arial" panose="020B0604020202020204" pitchFamily="34" charset="0"/>
              <a:buChar char="•"/>
            </a:pPr>
            <a:r>
              <a:rPr lang="fr-CH" altLang="fr-FR" sz="1600" dirty="0">
                <a:solidFill>
                  <a:schemeClr val="accent1"/>
                </a:solidFill>
                <a:cs typeface="Arial" panose="020B0604020202020204" pitchFamily="34" charset="0"/>
              </a:rPr>
              <a:t>  Motivation des employés</a:t>
            </a:r>
          </a:p>
          <a:p>
            <a:pPr>
              <a:spcBef>
                <a:spcPct val="50000"/>
              </a:spcBef>
              <a:buClr>
                <a:schemeClr val="tx1"/>
              </a:buClr>
              <a:buFontTx/>
              <a:buChar char="–"/>
            </a:pPr>
            <a:r>
              <a:rPr lang="fr-CH" altLang="fr-FR" sz="1800" dirty="0">
                <a:solidFill>
                  <a:schemeClr val="accent1"/>
                </a:solidFill>
                <a:cs typeface="Arial" panose="020B0604020202020204" pitchFamily="34" charset="0"/>
              </a:rPr>
              <a:t> </a:t>
            </a:r>
            <a:r>
              <a:rPr lang="fr-CH" altLang="fr-FR" sz="1800" dirty="0" smtClean="0">
                <a:solidFill>
                  <a:schemeClr val="accent1"/>
                </a:solidFill>
                <a:cs typeface="Arial" panose="020B0604020202020204" pitchFamily="34" charset="0"/>
              </a:rPr>
              <a:t>Désavantages</a:t>
            </a:r>
            <a:endParaRPr lang="fr-CH" altLang="fr-FR" sz="1800" dirty="0">
              <a:solidFill>
                <a:schemeClr val="accent1"/>
              </a:solidFill>
              <a:cs typeface="Arial" panose="020B0604020202020204" pitchFamily="34" charset="0"/>
            </a:endParaRPr>
          </a:p>
          <a:p>
            <a:pPr lvl="1">
              <a:spcBef>
                <a:spcPct val="50000"/>
              </a:spcBef>
              <a:buClr>
                <a:schemeClr val="tx1"/>
              </a:buClr>
              <a:buFont typeface="Arial" panose="020B0604020202020204" pitchFamily="34" charset="0"/>
              <a:buChar char="•"/>
            </a:pPr>
            <a:r>
              <a:rPr lang="fr-CH" altLang="fr-FR" sz="1600" dirty="0">
                <a:solidFill>
                  <a:schemeClr val="accent1"/>
                </a:solidFill>
                <a:cs typeface="Arial" panose="020B0604020202020204" pitchFamily="34" charset="0"/>
              </a:rPr>
              <a:t>  Changements difficiles à imposer</a:t>
            </a:r>
            <a:endParaRPr lang="fr-FR" altLang="fr-FR" sz="1600" dirty="0">
              <a:solidFill>
                <a:schemeClr val="accent1"/>
              </a:solidFill>
              <a:cs typeface="Arial" panose="020B0604020202020204" pitchFamily="34" charset="0"/>
            </a:endParaRPr>
          </a:p>
        </p:txBody>
      </p:sp>
      <p:sp>
        <p:nvSpPr>
          <p:cNvPr id="304139" name="Text Box 4"/>
          <p:cNvSpPr txBox="1">
            <a:spLocks noChangeArrowheads="1"/>
          </p:cNvSpPr>
          <p:nvPr/>
        </p:nvSpPr>
        <p:spPr bwMode="auto">
          <a:xfrm>
            <a:off x="827584" y="5013176"/>
            <a:ext cx="3857625" cy="1631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spcBef>
                <a:spcPct val="50000"/>
              </a:spcBef>
            </a:pPr>
            <a:r>
              <a:rPr lang="fr-FR" altLang="fr-FR" sz="2000" dirty="0">
                <a:solidFill>
                  <a:schemeClr val="accent1"/>
                </a:solidFill>
                <a:cs typeface="Arial" panose="020B0604020202020204" pitchFamily="34" charset="0"/>
              </a:rPr>
              <a:t>La structure doit rémunérer des niveaux d’expertise. La DRH doit intégrer des niveaux de qualification très disparates. </a:t>
            </a:r>
            <a:r>
              <a:rPr lang="fr-FR" altLang="fr-FR" sz="2000" dirty="0" smtClean="0">
                <a:solidFill>
                  <a:schemeClr val="accent1"/>
                </a:solidFill>
                <a:cs typeface="Arial" panose="020B0604020202020204" pitchFamily="34" charset="0"/>
              </a:rPr>
              <a:t>Conflits </a:t>
            </a:r>
            <a:r>
              <a:rPr lang="fr-FR" altLang="fr-FR" sz="2000" dirty="0" err="1" smtClean="0">
                <a:solidFill>
                  <a:schemeClr val="accent1"/>
                </a:solidFill>
                <a:cs typeface="Arial" panose="020B0604020202020204" pitchFamily="34" charset="0"/>
              </a:rPr>
              <a:t>intraindividuels</a:t>
            </a:r>
            <a:endParaRPr lang="fr-FR" altLang="fr-FR" sz="2000" dirty="0">
              <a:solidFill>
                <a:schemeClr val="accent1"/>
              </a:solidFill>
              <a:cs typeface="Arial" panose="020B0604020202020204" pitchFamily="34" charset="0"/>
            </a:endParaRPr>
          </a:p>
        </p:txBody>
      </p:sp>
    </p:spTree>
    <p:extLst>
      <p:ext uri="{BB962C8B-B14F-4D97-AF65-F5344CB8AC3E}">
        <p14:creationId xmlns:p14="http://schemas.microsoft.com/office/powerpoint/2010/main" val="193350250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1731">
                                            <p:txEl>
                                              <p:pRg st="1" end="1"/>
                                            </p:txEl>
                                          </p:spTgt>
                                        </p:tgtEl>
                                        <p:attrNameLst>
                                          <p:attrName>style.visibility</p:attrName>
                                        </p:attrNameLst>
                                      </p:cBhvr>
                                      <p:to>
                                        <p:strVal val="visible"/>
                                      </p:to>
                                    </p:set>
                                    <p:animEffect transition="in" filter="fade">
                                      <p:cBhvr>
                                        <p:cTn id="7" dur="2000"/>
                                        <p:tgtEl>
                                          <p:spTgt spid="201731">
                                            <p:txEl>
                                              <p:pRg st="1" end="1"/>
                                            </p:txEl>
                                          </p:spTgt>
                                        </p:tgtEl>
                                      </p:cBhvr>
                                    </p:animEffect>
                                  </p:childTnLst>
                                  <p:subTnLst>
                                    <p:animClr clrSpc="rgb" dir="cw">
                                      <p:cBhvr override="childStyle">
                                        <p:cTn dur="1" fill="hold" display="0" masterRel="nextClick" afterEffect="1"/>
                                        <p:tgtEl>
                                          <p:spTgt spid="201731">
                                            <p:txEl>
                                              <p:pRg st="1" end="1"/>
                                            </p:txEl>
                                          </p:spTgt>
                                        </p:tgtEl>
                                        <p:attrNameLst>
                                          <p:attrName>ppt_c</p:attrName>
                                        </p:attrNameLst>
                                      </p:cBhvr>
                                      <p:to>
                                        <a:schemeClr val="bg2"/>
                                      </p:to>
                                    </p:animClr>
                                  </p:subTnLst>
                                </p:cTn>
                              </p:par>
                              <p:par>
                                <p:cTn id="8" presetID="10" presetClass="entr" presetSubtype="0" fill="hold" grpId="0" nodeType="withEffect">
                                  <p:stCondLst>
                                    <p:cond delay="0"/>
                                  </p:stCondLst>
                                  <p:childTnLst>
                                    <p:set>
                                      <p:cBhvr>
                                        <p:cTn id="9" dur="1" fill="hold">
                                          <p:stCondLst>
                                            <p:cond delay="0"/>
                                          </p:stCondLst>
                                        </p:cTn>
                                        <p:tgtEl>
                                          <p:spTgt spid="201731">
                                            <p:txEl>
                                              <p:pRg st="2" end="2"/>
                                            </p:txEl>
                                          </p:spTgt>
                                        </p:tgtEl>
                                        <p:attrNameLst>
                                          <p:attrName>style.visibility</p:attrName>
                                        </p:attrNameLst>
                                      </p:cBhvr>
                                      <p:to>
                                        <p:strVal val="visible"/>
                                      </p:to>
                                    </p:set>
                                    <p:animEffect transition="in" filter="fade">
                                      <p:cBhvr>
                                        <p:cTn id="10" dur="2000"/>
                                        <p:tgtEl>
                                          <p:spTgt spid="201731">
                                            <p:txEl>
                                              <p:pRg st="2" end="2"/>
                                            </p:txEl>
                                          </p:spTgt>
                                        </p:tgtEl>
                                      </p:cBhvr>
                                    </p:animEffect>
                                  </p:childTnLst>
                                  <p:subTnLst>
                                    <p:animClr clrSpc="rgb" dir="cw">
                                      <p:cBhvr override="childStyle">
                                        <p:cTn dur="1" fill="hold" display="0" masterRel="nextClick" afterEffect="1"/>
                                        <p:tgtEl>
                                          <p:spTgt spid="201731">
                                            <p:txEl>
                                              <p:pRg st="2" end="2"/>
                                            </p:txEl>
                                          </p:spTgt>
                                        </p:tgtEl>
                                        <p:attrNameLst>
                                          <p:attrName>ppt_c</p:attrName>
                                        </p:attrNameLst>
                                      </p:cBhvr>
                                      <p:to>
                                        <a:schemeClr val="bg2"/>
                                      </p:to>
                                    </p:animClr>
                                  </p:subTnLst>
                                </p:cTn>
                              </p:par>
                              <p:par>
                                <p:cTn id="11" presetID="10" presetClass="entr" presetSubtype="0" fill="hold" grpId="0" nodeType="withEffect">
                                  <p:stCondLst>
                                    <p:cond delay="0"/>
                                  </p:stCondLst>
                                  <p:childTnLst>
                                    <p:set>
                                      <p:cBhvr>
                                        <p:cTn id="12" dur="1" fill="hold">
                                          <p:stCondLst>
                                            <p:cond delay="0"/>
                                          </p:stCondLst>
                                        </p:cTn>
                                        <p:tgtEl>
                                          <p:spTgt spid="201731">
                                            <p:txEl>
                                              <p:pRg st="3" end="3"/>
                                            </p:txEl>
                                          </p:spTgt>
                                        </p:tgtEl>
                                        <p:attrNameLst>
                                          <p:attrName>style.visibility</p:attrName>
                                        </p:attrNameLst>
                                      </p:cBhvr>
                                      <p:to>
                                        <p:strVal val="visible"/>
                                      </p:to>
                                    </p:set>
                                    <p:animEffect transition="in" filter="fade">
                                      <p:cBhvr>
                                        <p:cTn id="13" dur="2000"/>
                                        <p:tgtEl>
                                          <p:spTgt spid="201731">
                                            <p:txEl>
                                              <p:pRg st="3" end="3"/>
                                            </p:txEl>
                                          </p:spTgt>
                                        </p:tgtEl>
                                      </p:cBhvr>
                                    </p:animEffect>
                                  </p:childTnLst>
                                  <p:subTnLst>
                                    <p:animClr clrSpc="rgb" dir="cw">
                                      <p:cBhvr override="childStyle">
                                        <p:cTn dur="1" fill="hold" display="0" masterRel="nextClick" afterEffect="1"/>
                                        <p:tgtEl>
                                          <p:spTgt spid="201731">
                                            <p:txEl>
                                              <p:pRg st="3" end="3"/>
                                            </p:txEl>
                                          </p:spTgt>
                                        </p:tgtEl>
                                        <p:attrNameLst>
                                          <p:attrName>ppt_c</p:attrName>
                                        </p:attrNameLst>
                                      </p:cBhvr>
                                      <p:to>
                                        <a:schemeClr val="bg2"/>
                                      </p:to>
                                    </p:animClr>
                                  </p:subTnLst>
                                </p:cTn>
                              </p:par>
                              <p:par>
                                <p:cTn id="14" presetID="10" presetClass="entr" presetSubtype="0" fill="hold" grpId="0" nodeType="withEffect">
                                  <p:stCondLst>
                                    <p:cond delay="0"/>
                                  </p:stCondLst>
                                  <p:childTnLst>
                                    <p:set>
                                      <p:cBhvr>
                                        <p:cTn id="15" dur="1" fill="hold">
                                          <p:stCondLst>
                                            <p:cond delay="0"/>
                                          </p:stCondLst>
                                        </p:cTn>
                                        <p:tgtEl>
                                          <p:spTgt spid="201731">
                                            <p:txEl>
                                              <p:pRg st="4" end="4"/>
                                            </p:txEl>
                                          </p:spTgt>
                                        </p:tgtEl>
                                        <p:attrNameLst>
                                          <p:attrName>style.visibility</p:attrName>
                                        </p:attrNameLst>
                                      </p:cBhvr>
                                      <p:to>
                                        <p:strVal val="visible"/>
                                      </p:to>
                                    </p:set>
                                    <p:animEffect transition="in" filter="fade">
                                      <p:cBhvr>
                                        <p:cTn id="16" dur="2000"/>
                                        <p:tgtEl>
                                          <p:spTgt spid="201731">
                                            <p:txEl>
                                              <p:pRg st="4" end="4"/>
                                            </p:txEl>
                                          </p:spTgt>
                                        </p:tgtEl>
                                      </p:cBhvr>
                                    </p:animEffect>
                                  </p:childTnLst>
                                  <p:subTnLst>
                                    <p:animClr clrSpc="rgb" dir="cw">
                                      <p:cBhvr override="childStyle">
                                        <p:cTn dur="1" fill="hold" display="0" masterRel="nextClick" afterEffect="1"/>
                                        <p:tgtEl>
                                          <p:spTgt spid="201731">
                                            <p:txEl>
                                              <p:pRg st="4" end="4"/>
                                            </p:txEl>
                                          </p:spTgt>
                                        </p:tgtEl>
                                        <p:attrNameLst>
                                          <p:attrName>ppt_c</p:attrName>
                                        </p:attrNameLst>
                                      </p:cBhvr>
                                      <p:to>
                                        <a:schemeClr val="bg2"/>
                                      </p:to>
                                    </p:animClr>
                                  </p:subTnLst>
                                </p:cTn>
                              </p:par>
                              <p:par>
                                <p:cTn id="17" presetID="10" presetClass="entr" presetSubtype="0" fill="hold" grpId="0" nodeType="withEffect">
                                  <p:stCondLst>
                                    <p:cond delay="0"/>
                                  </p:stCondLst>
                                  <p:childTnLst>
                                    <p:set>
                                      <p:cBhvr>
                                        <p:cTn id="18" dur="1" fill="hold">
                                          <p:stCondLst>
                                            <p:cond delay="0"/>
                                          </p:stCondLst>
                                        </p:cTn>
                                        <p:tgtEl>
                                          <p:spTgt spid="201731">
                                            <p:txEl>
                                              <p:pRg st="5" end="5"/>
                                            </p:txEl>
                                          </p:spTgt>
                                        </p:tgtEl>
                                        <p:attrNameLst>
                                          <p:attrName>style.visibility</p:attrName>
                                        </p:attrNameLst>
                                      </p:cBhvr>
                                      <p:to>
                                        <p:strVal val="visible"/>
                                      </p:to>
                                    </p:set>
                                    <p:animEffect transition="in" filter="fade">
                                      <p:cBhvr>
                                        <p:cTn id="19" dur="2000"/>
                                        <p:tgtEl>
                                          <p:spTgt spid="201731">
                                            <p:txEl>
                                              <p:pRg st="5" end="5"/>
                                            </p:txEl>
                                          </p:spTgt>
                                        </p:tgtEl>
                                      </p:cBhvr>
                                    </p:animEffect>
                                  </p:childTnLst>
                                  <p:subTnLst>
                                    <p:animClr clrSpc="rgb" dir="cw">
                                      <p:cBhvr override="childStyle">
                                        <p:cTn dur="1" fill="hold" display="0" masterRel="nextClick" afterEffect="1"/>
                                        <p:tgtEl>
                                          <p:spTgt spid="201731">
                                            <p:txEl>
                                              <p:pRg st="5" end="5"/>
                                            </p:txEl>
                                          </p:spTgt>
                                        </p:tgtEl>
                                        <p:attrNameLst>
                                          <p:attrName>ppt_c</p:attrName>
                                        </p:attrNameLst>
                                      </p:cBhvr>
                                      <p:to>
                                        <a:schemeClr val="bg2"/>
                                      </p:to>
                                    </p:animClr>
                                  </p:subTnLst>
                                </p:cTn>
                              </p:par>
                              <p:par>
                                <p:cTn id="20" presetID="10" presetClass="entr" presetSubtype="0" fill="hold" grpId="0" nodeType="withEffect">
                                  <p:stCondLst>
                                    <p:cond delay="0"/>
                                  </p:stCondLst>
                                  <p:childTnLst>
                                    <p:set>
                                      <p:cBhvr>
                                        <p:cTn id="21" dur="1" fill="hold">
                                          <p:stCondLst>
                                            <p:cond delay="0"/>
                                          </p:stCondLst>
                                        </p:cTn>
                                        <p:tgtEl>
                                          <p:spTgt spid="201731">
                                            <p:txEl>
                                              <p:pRg st="6" end="6"/>
                                            </p:txEl>
                                          </p:spTgt>
                                        </p:tgtEl>
                                        <p:attrNameLst>
                                          <p:attrName>style.visibility</p:attrName>
                                        </p:attrNameLst>
                                      </p:cBhvr>
                                      <p:to>
                                        <p:strVal val="visible"/>
                                      </p:to>
                                    </p:set>
                                    <p:animEffect transition="in" filter="fade">
                                      <p:cBhvr>
                                        <p:cTn id="22" dur="2000"/>
                                        <p:tgtEl>
                                          <p:spTgt spid="201731">
                                            <p:txEl>
                                              <p:pRg st="6" end="6"/>
                                            </p:txEl>
                                          </p:spTgt>
                                        </p:tgtEl>
                                      </p:cBhvr>
                                    </p:animEffect>
                                  </p:childTnLst>
                                  <p:subTnLst>
                                    <p:animClr clrSpc="rgb" dir="cw">
                                      <p:cBhvr override="childStyle">
                                        <p:cTn dur="1" fill="hold" display="0" masterRel="nextClick" afterEffect="1"/>
                                        <p:tgtEl>
                                          <p:spTgt spid="201731">
                                            <p:txEl>
                                              <p:pRg st="6" end="6"/>
                                            </p:txEl>
                                          </p:spTgt>
                                        </p:tgtEl>
                                        <p:attrNameLst>
                                          <p:attrName>ppt_c</p:attrName>
                                        </p:attrNameLst>
                                      </p:cBhvr>
                                      <p:to>
                                        <a:schemeClr val="bg2"/>
                                      </p:to>
                                    </p:animClr>
                                  </p:subTnLst>
                                </p:cTn>
                              </p:par>
                              <p:par>
                                <p:cTn id="23" presetID="10" presetClass="entr" presetSubtype="0" fill="hold" grpId="0" nodeType="withEffect">
                                  <p:stCondLst>
                                    <p:cond delay="0"/>
                                  </p:stCondLst>
                                  <p:childTnLst>
                                    <p:set>
                                      <p:cBhvr>
                                        <p:cTn id="24" dur="1" fill="hold">
                                          <p:stCondLst>
                                            <p:cond delay="0"/>
                                          </p:stCondLst>
                                        </p:cTn>
                                        <p:tgtEl>
                                          <p:spTgt spid="201731">
                                            <p:txEl>
                                              <p:pRg st="7" end="7"/>
                                            </p:txEl>
                                          </p:spTgt>
                                        </p:tgtEl>
                                        <p:attrNameLst>
                                          <p:attrName>style.visibility</p:attrName>
                                        </p:attrNameLst>
                                      </p:cBhvr>
                                      <p:to>
                                        <p:strVal val="visible"/>
                                      </p:to>
                                    </p:set>
                                    <p:animEffect transition="in" filter="fade">
                                      <p:cBhvr>
                                        <p:cTn id="25" dur="2000"/>
                                        <p:tgtEl>
                                          <p:spTgt spid="201731">
                                            <p:txEl>
                                              <p:pRg st="7" end="7"/>
                                            </p:txEl>
                                          </p:spTgt>
                                        </p:tgtEl>
                                      </p:cBhvr>
                                    </p:animEffect>
                                  </p:childTnLst>
                                  <p:subTnLst>
                                    <p:animClr clrSpc="rgb" dir="cw">
                                      <p:cBhvr override="childStyle">
                                        <p:cTn dur="1" fill="hold" display="0" masterRel="nextClick" afterEffect="1"/>
                                        <p:tgtEl>
                                          <p:spTgt spid="201731">
                                            <p:txEl>
                                              <p:pRg st="7" end="7"/>
                                            </p:txEl>
                                          </p:spTgt>
                                        </p:tgtEl>
                                        <p:attrNameLst>
                                          <p:attrName>ppt_c</p:attrName>
                                        </p:attrNameLst>
                                      </p:cBhvr>
                                      <p:to>
                                        <a:schemeClr val="bg2"/>
                                      </p:to>
                                    </p:animClr>
                                  </p:subTnLst>
                                </p:cTn>
                              </p:par>
                              <p:par>
                                <p:cTn id="26" presetID="10" presetClass="entr" presetSubtype="0" fill="hold" grpId="0" nodeType="withEffect">
                                  <p:stCondLst>
                                    <p:cond delay="0"/>
                                  </p:stCondLst>
                                  <p:childTnLst>
                                    <p:set>
                                      <p:cBhvr>
                                        <p:cTn id="27" dur="1" fill="hold">
                                          <p:stCondLst>
                                            <p:cond delay="0"/>
                                          </p:stCondLst>
                                        </p:cTn>
                                        <p:tgtEl>
                                          <p:spTgt spid="201731">
                                            <p:txEl>
                                              <p:pRg st="8" end="8"/>
                                            </p:txEl>
                                          </p:spTgt>
                                        </p:tgtEl>
                                        <p:attrNameLst>
                                          <p:attrName>style.visibility</p:attrName>
                                        </p:attrNameLst>
                                      </p:cBhvr>
                                      <p:to>
                                        <p:strVal val="visible"/>
                                      </p:to>
                                    </p:set>
                                    <p:animEffect transition="in" filter="fade">
                                      <p:cBhvr>
                                        <p:cTn id="28" dur="2000"/>
                                        <p:tgtEl>
                                          <p:spTgt spid="201731">
                                            <p:txEl>
                                              <p:pRg st="8" end="8"/>
                                            </p:txEl>
                                          </p:spTgt>
                                        </p:tgtEl>
                                      </p:cBhvr>
                                    </p:animEffect>
                                  </p:childTnLst>
                                  <p:subTnLst>
                                    <p:animClr clrSpc="rgb" dir="cw">
                                      <p:cBhvr override="childStyle">
                                        <p:cTn dur="1" fill="hold" display="0" masterRel="nextClick" afterEffect="1"/>
                                        <p:tgtEl>
                                          <p:spTgt spid="201731">
                                            <p:txEl>
                                              <p:pRg st="8" end="8"/>
                                            </p:txEl>
                                          </p:spTgt>
                                        </p:tgtEl>
                                        <p:attrNameLst>
                                          <p:attrName>ppt_c</p:attrName>
                                        </p:attrNameLst>
                                      </p:cBhvr>
                                      <p:to>
                                        <a:schemeClr val="bg2"/>
                                      </p:to>
                                    </p:animClr>
                                  </p:subTnLst>
                                </p:cTn>
                              </p:par>
                              <p:par>
                                <p:cTn id="29" presetID="10" presetClass="entr" presetSubtype="0" fill="hold" grpId="0" nodeType="withEffect">
                                  <p:stCondLst>
                                    <p:cond delay="0"/>
                                  </p:stCondLst>
                                  <p:childTnLst>
                                    <p:set>
                                      <p:cBhvr>
                                        <p:cTn id="30" dur="1" fill="hold">
                                          <p:stCondLst>
                                            <p:cond delay="0"/>
                                          </p:stCondLst>
                                        </p:cTn>
                                        <p:tgtEl>
                                          <p:spTgt spid="201731">
                                            <p:txEl>
                                              <p:pRg st="9" end="9"/>
                                            </p:txEl>
                                          </p:spTgt>
                                        </p:tgtEl>
                                        <p:attrNameLst>
                                          <p:attrName>style.visibility</p:attrName>
                                        </p:attrNameLst>
                                      </p:cBhvr>
                                      <p:to>
                                        <p:strVal val="visible"/>
                                      </p:to>
                                    </p:set>
                                    <p:animEffect transition="in" filter="fade">
                                      <p:cBhvr>
                                        <p:cTn id="31" dur="2000"/>
                                        <p:tgtEl>
                                          <p:spTgt spid="201731">
                                            <p:txEl>
                                              <p:pRg st="9" end="9"/>
                                            </p:txEl>
                                          </p:spTgt>
                                        </p:tgtEl>
                                      </p:cBhvr>
                                    </p:animEffect>
                                  </p:childTnLst>
                                  <p:subTnLst>
                                    <p:animClr clrSpc="rgb" dir="cw">
                                      <p:cBhvr override="childStyle">
                                        <p:cTn dur="1" fill="hold" display="0" masterRel="nextClick" afterEffect="1"/>
                                        <p:tgtEl>
                                          <p:spTgt spid="201731">
                                            <p:txEl>
                                              <p:pRg st="9" end="9"/>
                                            </p:txEl>
                                          </p:spTgt>
                                        </p:tgtEl>
                                        <p:attrNameLst>
                                          <p:attrName>ppt_c</p:attrName>
                                        </p:attrNameLst>
                                      </p:cBhvr>
                                      <p:to>
                                        <a:schemeClr val="bg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1731" grpId="0" build="p"/>
    </p:bldLst>
  </p:timing>
</p:sld>
</file>

<file path=ppt/slides/slide1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06178" name="Rectangle 13"/>
          <p:cNvSpPr>
            <a:spLocks noGrp="1" noChangeArrowheads="1"/>
          </p:cNvSpPr>
          <p:nvPr>
            <p:ph type="title" idx="4294967295"/>
          </p:nvPr>
        </p:nvSpPr>
        <p:spPr/>
        <p:txBody>
          <a:bodyPr anchor="ctr"/>
          <a:lstStyle/>
          <a:p>
            <a:pPr eaLnBrk="1" hangingPunct="1"/>
            <a:r>
              <a:rPr lang="fr-FR" altLang="fr-FR" b="1" dirty="0" smtClean="0"/>
              <a:t/>
            </a:r>
            <a:br>
              <a:rPr lang="fr-FR" altLang="fr-FR" b="1" dirty="0" smtClean="0"/>
            </a:br>
            <a:r>
              <a:rPr lang="fr-FR" altLang="fr-FR" b="1" dirty="0"/>
              <a:t>	</a:t>
            </a:r>
            <a:r>
              <a:rPr lang="fr-FR" altLang="fr-FR" b="1" dirty="0" smtClean="0"/>
              <a:t>														Structure divisionnalisée</a:t>
            </a:r>
          </a:p>
        </p:txBody>
      </p:sp>
      <p:sp>
        <p:nvSpPr>
          <p:cNvPr id="203779" name="Rectangle 3"/>
          <p:cNvSpPr>
            <a:spLocks noGrp="1" noChangeArrowheads="1"/>
          </p:cNvSpPr>
          <p:nvPr>
            <p:ph type="body" idx="4294967295"/>
          </p:nvPr>
        </p:nvSpPr>
        <p:spPr>
          <a:xfrm>
            <a:off x="0" y="1628775"/>
            <a:ext cx="3979863" cy="3671888"/>
          </a:xfrm>
        </p:spPr>
        <p:txBody>
          <a:bodyPr/>
          <a:lstStyle/>
          <a:p>
            <a:pPr marL="447675" indent="-382588" eaLnBrk="1" hangingPunct="1">
              <a:tabLst>
                <a:tab pos="3436938" algn="l"/>
              </a:tabLst>
            </a:pPr>
            <a:r>
              <a:rPr lang="fr-FR" altLang="fr-FR" sz="2000" dirty="0" smtClean="0">
                <a:ln w="0"/>
                <a:solidFill>
                  <a:schemeClr val="accent1"/>
                </a:solidFill>
                <a:effectLst>
                  <a:outerShdw blurRad="38100" dist="25400" dir="5400000" algn="ctr" rotWithShape="0">
                    <a:srgbClr val="6E747A">
                      <a:alpha val="43000"/>
                    </a:srgbClr>
                  </a:outerShdw>
                </a:effectLst>
              </a:rPr>
              <a:t>Structure divisionnalisée</a:t>
            </a:r>
          </a:p>
          <a:p>
            <a:pPr marL="822325" lvl="1" indent="-285750" eaLnBrk="1" hangingPunct="1">
              <a:tabLst>
                <a:tab pos="3436938" algn="l"/>
              </a:tabLst>
            </a:pPr>
            <a:r>
              <a:rPr lang="fr-FR" altLang="fr-FR" sz="1600" dirty="0" smtClean="0">
                <a:ln w="0"/>
                <a:solidFill>
                  <a:schemeClr val="accent1"/>
                </a:solidFill>
                <a:effectLst>
                  <a:outerShdw blurRad="38100" dist="25400" dir="5400000" algn="ctr" rotWithShape="0">
                    <a:srgbClr val="6E747A">
                      <a:alpha val="43000"/>
                    </a:srgbClr>
                  </a:outerShdw>
                </a:effectLst>
              </a:rPr>
              <a:t>Mécanisme de coordination</a:t>
            </a:r>
          </a:p>
          <a:p>
            <a:pPr marL="1104900" lvl="2" eaLnBrk="1" hangingPunct="1">
              <a:tabLst>
                <a:tab pos="3436938" algn="l"/>
              </a:tabLst>
            </a:pPr>
            <a:r>
              <a:rPr lang="fr-FR" altLang="fr-FR" sz="1500" dirty="0" smtClean="0">
                <a:ln w="0"/>
                <a:solidFill>
                  <a:schemeClr val="accent1"/>
                </a:solidFill>
                <a:effectLst>
                  <a:outerShdw blurRad="38100" dist="25400" dir="5400000" algn="ctr" rotWithShape="0">
                    <a:srgbClr val="6E747A">
                      <a:alpha val="43000"/>
                    </a:srgbClr>
                  </a:outerShdw>
                </a:effectLst>
              </a:rPr>
              <a:t>standardisation des résultats</a:t>
            </a:r>
          </a:p>
          <a:p>
            <a:pPr marL="822325" lvl="1" indent="-285750" eaLnBrk="1" hangingPunct="1">
              <a:tabLst>
                <a:tab pos="3436938" algn="l"/>
              </a:tabLst>
            </a:pPr>
            <a:r>
              <a:rPr lang="fr-FR" altLang="fr-FR" sz="1600" dirty="0" smtClean="0">
                <a:ln w="0"/>
                <a:solidFill>
                  <a:schemeClr val="accent1"/>
                </a:solidFill>
                <a:effectLst>
                  <a:outerShdw blurRad="38100" dist="25400" dir="5400000" algn="ctr" rotWithShape="0">
                    <a:srgbClr val="6E747A">
                      <a:alpha val="43000"/>
                    </a:srgbClr>
                  </a:outerShdw>
                </a:effectLst>
              </a:rPr>
              <a:t>Partie clé de l'organisation</a:t>
            </a:r>
          </a:p>
          <a:p>
            <a:pPr marL="1104900" lvl="2" eaLnBrk="1" hangingPunct="1">
              <a:tabLst>
                <a:tab pos="3436938" algn="l"/>
              </a:tabLst>
            </a:pPr>
            <a:r>
              <a:rPr lang="fr-FR" altLang="fr-FR" sz="1500" dirty="0" smtClean="0">
                <a:ln w="0"/>
                <a:solidFill>
                  <a:schemeClr val="accent1"/>
                </a:solidFill>
                <a:effectLst>
                  <a:outerShdw blurRad="38100" dist="25400" dir="5400000" algn="ctr" rotWithShape="0">
                    <a:srgbClr val="6E747A">
                      <a:alpha val="43000"/>
                    </a:srgbClr>
                  </a:outerShdw>
                </a:effectLst>
              </a:rPr>
              <a:t>ligne hiérarchique</a:t>
            </a:r>
          </a:p>
          <a:p>
            <a:pPr marL="822325" lvl="1" indent="-285750" eaLnBrk="1" hangingPunct="1">
              <a:tabLst>
                <a:tab pos="3436938" algn="l"/>
              </a:tabLst>
            </a:pPr>
            <a:r>
              <a:rPr lang="fr-FR" altLang="fr-FR" sz="1600" dirty="0" smtClean="0">
                <a:ln w="0"/>
                <a:solidFill>
                  <a:schemeClr val="accent1"/>
                </a:solidFill>
                <a:effectLst>
                  <a:outerShdw blurRad="38100" dist="25400" dir="5400000" algn="ctr" rotWithShape="0">
                    <a:srgbClr val="6E747A">
                      <a:alpha val="43000"/>
                    </a:srgbClr>
                  </a:outerShdw>
                </a:effectLst>
              </a:rPr>
              <a:t>Facteurs de contingence</a:t>
            </a:r>
          </a:p>
          <a:p>
            <a:pPr marL="1104900" lvl="2" eaLnBrk="1" hangingPunct="1">
              <a:tabLst>
                <a:tab pos="3436938" algn="l"/>
              </a:tabLst>
            </a:pPr>
            <a:r>
              <a:rPr lang="fr-FR" altLang="fr-FR" sz="1500" dirty="0" smtClean="0">
                <a:ln w="0"/>
                <a:solidFill>
                  <a:schemeClr val="accent1"/>
                </a:solidFill>
                <a:effectLst>
                  <a:outerShdw blurRad="38100" dist="25400" dir="5400000" algn="ctr" rotWithShape="0">
                    <a:srgbClr val="6E747A">
                      <a:alpha val="43000"/>
                    </a:srgbClr>
                  </a:outerShdw>
                </a:effectLst>
              </a:rPr>
              <a:t>Maturité</a:t>
            </a:r>
          </a:p>
          <a:p>
            <a:pPr marL="1104900" lvl="2" eaLnBrk="1" hangingPunct="1">
              <a:tabLst>
                <a:tab pos="3436938" algn="l"/>
              </a:tabLst>
            </a:pPr>
            <a:r>
              <a:rPr lang="fr-FR" altLang="fr-FR" sz="1500" dirty="0" smtClean="0">
                <a:ln w="0"/>
                <a:solidFill>
                  <a:schemeClr val="accent1"/>
                </a:solidFill>
                <a:effectLst>
                  <a:outerShdw blurRad="38100" dist="25400" dir="5400000" algn="ctr" rotWithShape="0">
                    <a:srgbClr val="6E747A">
                      <a:alpha val="43000"/>
                    </a:srgbClr>
                  </a:outerShdw>
                </a:effectLst>
              </a:rPr>
              <a:t>Grande taille</a:t>
            </a:r>
          </a:p>
          <a:p>
            <a:pPr marL="1104900" lvl="2" eaLnBrk="1" hangingPunct="1">
              <a:tabLst>
                <a:tab pos="3436938" algn="l"/>
              </a:tabLst>
            </a:pPr>
            <a:r>
              <a:rPr lang="fr-FR" altLang="fr-FR" sz="1500" dirty="0" smtClean="0">
                <a:ln w="0"/>
                <a:solidFill>
                  <a:schemeClr val="accent1"/>
                </a:solidFill>
                <a:effectLst>
                  <a:outerShdw blurRad="38100" dist="25400" dir="5400000" algn="ctr" rotWithShape="0">
                    <a:srgbClr val="6E747A">
                      <a:alpha val="43000"/>
                    </a:srgbClr>
                  </a:outerShdw>
                </a:effectLst>
              </a:rPr>
              <a:t>Systèmes techniques multiples</a:t>
            </a:r>
          </a:p>
          <a:p>
            <a:pPr marL="1104900" lvl="2" eaLnBrk="1" hangingPunct="1">
              <a:tabLst>
                <a:tab pos="3436938" algn="l"/>
              </a:tabLst>
            </a:pPr>
            <a:r>
              <a:rPr lang="fr-FR" altLang="fr-FR" sz="1500" dirty="0" smtClean="0">
                <a:ln w="0"/>
                <a:solidFill>
                  <a:schemeClr val="accent1"/>
                </a:solidFill>
                <a:effectLst>
                  <a:outerShdw blurRad="38100" dist="25400" dir="5400000" algn="ctr" rotWithShape="0">
                    <a:srgbClr val="6E747A">
                      <a:alpha val="43000"/>
                    </a:srgbClr>
                  </a:outerShdw>
                </a:effectLst>
              </a:rPr>
              <a:t>Marché hétérogène</a:t>
            </a:r>
          </a:p>
          <a:p>
            <a:pPr marL="822325" lvl="1" indent="-285750" eaLnBrk="1" hangingPunct="1">
              <a:buFont typeface="Wingdings 3" panose="05040102010807070707" pitchFamily="18" charset="2"/>
              <a:buNone/>
              <a:tabLst>
                <a:tab pos="3436938" algn="l"/>
              </a:tabLst>
            </a:pPr>
            <a:endParaRPr lang="fr-FR" altLang="fr-FR" sz="2100" dirty="0" smtClean="0"/>
          </a:p>
        </p:txBody>
      </p:sp>
      <p:grpSp>
        <p:nvGrpSpPr>
          <p:cNvPr id="306180" name="Group 4"/>
          <p:cNvGrpSpPr>
            <a:grpSpLocks/>
          </p:cNvGrpSpPr>
          <p:nvPr/>
        </p:nvGrpSpPr>
        <p:grpSpPr bwMode="auto">
          <a:xfrm>
            <a:off x="5508625" y="981075"/>
            <a:ext cx="2913063" cy="2549524"/>
            <a:chOff x="4083" y="734"/>
            <a:chExt cx="1988" cy="1606"/>
          </a:xfrm>
        </p:grpSpPr>
        <p:sp>
          <p:nvSpPr>
            <p:cNvPr id="306181" name="Rectangle 5"/>
            <p:cNvSpPr>
              <a:spLocks noChangeArrowheads="1"/>
            </p:cNvSpPr>
            <p:nvPr/>
          </p:nvSpPr>
          <p:spPr bwMode="auto">
            <a:xfrm>
              <a:off x="4083" y="1946"/>
              <a:ext cx="1988" cy="394"/>
            </a:xfrm>
            <a:prstGeom prst="rect">
              <a:avLst/>
            </a:prstGeom>
            <a:solidFill>
              <a:srgbClr val="FFFFCC"/>
            </a:solidFill>
            <a:ln w="12700">
              <a:solidFill>
                <a:schemeClr val="tx1"/>
              </a:solidFill>
              <a:miter lim="800000"/>
              <a:headEnd/>
              <a:tailEnd/>
            </a:ln>
          </p:spPr>
          <p:txBody>
            <a:bodyPr wrap="none" anchor="ct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endParaRPr lang="fr-FR" altLang="fr-FR" sz="1800">
                <a:cs typeface="Arial" panose="020B0604020202020204" pitchFamily="34" charset="0"/>
              </a:endParaRPr>
            </a:p>
          </p:txBody>
        </p:sp>
        <p:sp>
          <p:nvSpPr>
            <p:cNvPr id="306182" name="Rectangle 6"/>
            <p:cNvSpPr>
              <a:spLocks noChangeArrowheads="1"/>
            </p:cNvSpPr>
            <p:nvPr/>
          </p:nvSpPr>
          <p:spPr bwMode="auto">
            <a:xfrm>
              <a:off x="4820" y="1097"/>
              <a:ext cx="540" cy="849"/>
            </a:xfrm>
            <a:prstGeom prst="rect">
              <a:avLst/>
            </a:prstGeom>
            <a:solidFill>
              <a:schemeClr val="accent1"/>
            </a:solidFill>
            <a:ln w="12700">
              <a:solidFill>
                <a:schemeClr val="tx1"/>
              </a:solidFill>
              <a:miter lim="800000"/>
              <a:headEnd/>
              <a:tailEnd/>
            </a:ln>
          </p:spPr>
          <p:txBody>
            <a:bodyPr wrap="none" anchor="ct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endParaRPr lang="fr-FR" altLang="fr-FR" sz="1800">
                <a:cs typeface="Arial" panose="020B0604020202020204" pitchFamily="34" charset="0"/>
              </a:endParaRPr>
            </a:p>
          </p:txBody>
        </p:sp>
        <p:sp>
          <p:nvSpPr>
            <p:cNvPr id="306183" name="Rectangle 7"/>
            <p:cNvSpPr>
              <a:spLocks noChangeArrowheads="1"/>
            </p:cNvSpPr>
            <p:nvPr/>
          </p:nvSpPr>
          <p:spPr bwMode="auto">
            <a:xfrm>
              <a:off x="4476" y="734"/>
              <a:ext cx="1228" cy="363"/>
            </a:xfrm>
            <a:prstGeom prst="rect">
              <a:avLst/>
            </a:prstGeom>
            <a:solidFill>
              <a:srgbClr val="FFFFCC"/>
            </a:solidFill>
            <a:ln w="12700">
              <a:solidFill>
                <a:schemeClr val="tx1"/>
              </a:solidFill>
              <a:miter lim="800000"/>
              <a:headEnd/>
              <a:tailEnd/>
            </a:ln>
          </p:spPr>
          <p:txBody>
            <a:bodyPr wrap="none" anchor="ct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endParaRPr lang="fr-FR" altLang="fr-FR" sz="1800">
                <a:cs typeface="Arial" panose="020B0604020202020204" pitchFamily="34" charset="0"/>
              </a:endParaRPr>
            </a:p>
          </p:txBody>
        </p:sp>
        <p:sp>
          <p:nvSpPr>
            <p:cNvPr id="306184" name="Rectangle 8"/>
            <p:cNvSpPr>
              <a:spLocks noChangeArrowheads="1"/>
            </p:cNvSpPr>
            <p:nvPr/>
          </p:nvSpPr>
          <p:spPr bwMode="auto">
            <a:xfrm>
              <a:off x="5706" y="1278"/>
              <a:ext cx="263" cy="470"/>
            </a:xfrm>
            <a:prstGeom prst="rect">
              <a:avLst/>
            </a:prstGeom>
            <a:solidFill>
              <a:srgbClr val="FFFFCC"/>
            </a:solidFill>
            <a:ln w="12700">
              <a:solidFill>
                <a:schemeClr val="tx1"/>
              </a:solidFill>
              <a:miter lim="800000"/>
              <a:headEnd/>
              <a:tailEnd/>
            </a:ln>
          </p:spPr>
          <p:txBody>
            <a:bodyPr wrap="none" anchor="ct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endParaRPr lang="fr-FR" altLang="fr-FR" sz="1800">
                <a:cs typeface="Arial" panose="020B0604020202020204" pitchFamily="34" charset="0"/>
              </a:endParaRPr>
            </a:p>
          </p:txBody>
        </p:sp>
        <p:sp>
          <p:nvSpPr>
            <p:cNvPr id="306185" name="Rectangle 9"/>
            <p:cNvSpPr>
              <a:spLocks noChangeArrowheads="1"/>
            </p:cNvSpPr>
            <p:nvPr/>
          </p:nvSpPr>
          <p:spPr bwMode="auto">
            <a:xfrm>
              <a:off x="4163" y="1278"/>
              <a:ext cx="264" cy="470"/>
            </a:xfrm>
            <a:prstGeom prst="rect">
              <a:avLst/>
            </a:prstGeom>
            <a:solidFill>
              <a:srgbClr val="FFFFCC"/>
            </a:solidFill>
            <a:ln w="12700">
              <a:solidFill>
                <a:schemeClr val="tx1"/>
              </a:solidFill>
              <a:miter lim="800000"/>
              <a:headEnd/>
              <a:tailEnd/>
            </a:ln>
          </p:spPr>
          <p:txBody>
            <a:bodyPr wrap="none" anchor="ct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endParaRPr lang="fr-FR" altLang="fr-FR" sz="1800">
                <a:cs typeface="Arial" panose="020B0604020202020204" pitchFamily="34" charset="0"/>
              </a:endParaRPr>
            </a:p>
          </p:txBody>
        </p:sp>
      </p:grpSp>
      <p:sp>
        <p:nvSpPr>
          <p:cNvPr id="306186" name="Rectangle 10"/>
          <p:cNvSpPr>
            <a:spLocks noChangeArrowheads="1"/>
          </p:cNvSpPr>
          <p:nvPr/>
        </p:nvSpPr>
        <p:spPr bwMode="auto">
          <a:xfrm>
            <a:off x="4846638" y="3975100"/>
            <a:ext cx="3913187" cy="187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marL="342900" indent="-342900" eaLnBrk="0" hangingPunct="0">
              <a:defRPr sz="2400">
                <a:solidFill>
                  <a:schemeClr val="tx1"/>
                </a:solidFill>
                <a:latin typeface="Arial" panose="020B0604020202020204" pitchFamily="34" charset="0"/>
                <a:ea typeface="MS PGothic" panose="020B0600070205080204" pitchFamily="34" charset="-128"/>
              </a:defRPr>
            </a:lvl1pPr>
            <a:lvl2pPr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lvl="1">
              <a:spcBef>
                <a:spcPct val="50000"/>
              </a:spcBef>
              <a:buClr>
                <a:schemeClr val="tx1"/>
              </a:buClr>
              <a:buFontTx/>
              <a:buChar char="–"/>
            </a:pPr>
            <a:r>
              <a:rPr lang="fr-CH" altLang="fr-FR" sz="1800">
                <a:cs typeface="Arial" panose="020B0604020202020204" pitchFamily="34" charset="0"/>
              </a:rPr>
              <a:t> </a:t>
            </a:r>
            <a:r>
              <a:rPr lang="fr-CH" altLang="fr-FR" sz="1800">
                <a:solidFill>
                  <a:schemeClr val="accent1"/>
                </a:solidFill>
                <a:cs typeface="Arial" panose="020B0604020202020204" pitchFamily="34" charset="0"/>
              </a:rPr>
              <a:t>Avantages</a:t>
            </a:r>
          </a:p>
          <a:p>
            <a:pPr lvl="2">
              <a:spcBef>
                <a:spcPct val="50000"/>
              </a:spcBef>
              <a:buClr>
                <a:srgbClr val="03059F"/>
              </a:buClr>
              <a:buFontTx/>
              <a:buChar char="•"/>
            </a:pPr>
            <a:r>
              <a:rPr lang="fr-CH" altLang="fr-FR" sz="1600">
                <a:solidFill>
                  <a:schemeClr val="accent1"/>
                </a:solidFill>
                <a:cs typeface="Arial" panose="020B0604020202020204" pitchFamily="34" charset="0"/>
              </a:rPr>
              <a:t> Vrais chefs d’entreprise</a:t>
            </a:r>
          </a:p>
          <a:p>
            <a:pPr lvl="1">
              <a:spcBef>
                <a:spcPct val="50000"/>
              </a:spcBef>
              <a:buClr>
                <a:schemeClr val="tx1"/>
              </a:buClr>
              <a:buFontTx/>
              <a:buChar char="–"/>
            </a:pPr>
            <a:r>
              <a:rPr lang="fr-CH" altLang="fr-FR" sz="1800">
                <a:solidFill>
                  <a:schemeClr val="accent1"/>
                </a:solidFill>
                <a:cs typeface="Arial" panose="020B0604020202020204" pitchFamily="34" charset="0"/>
              </a:rPr>
              <a:t> Désavantages</a:t>
            </a:r>
          </a:p>
          <a:p>
            <a:pPr lvl="2">
              <a:spcBef>
                <a:spcPct val="50000"/>
              </a:spcBef>
              <a:buClr>
                <a:srgbClr val="03059F"/>
              </a:buClr>
              <a:buFontTx/>
              <a:buChar char="•"/>
            </a:pPr>
            <a:r>
              <a:rPr lang="fr-CH" altLang="fr-FR" sz="1600">
                <a:solidFill>
                  <a:schemeClr val="accent1"/>
                </a:solidFill>
                <a:cs typeface="Arial" panose="020B0604020202020204" pitchFamily="34" charset="0"/>
              </a:rPr>
              <a:t> « balkanisation » </a:t>
            </a:r>
          </a:p>
          <a:p>
            <a:pPr lvl="2">
              <a:spcBef>
                <a:spcPct val="50000"/>
              </a:spcBef>
              <a:buClr>
                <a:srgbClr val="03059F"/>
              </a:buClr>
              <a:buFontTx/>
              <a:buChar char="•"/>
            </a:pPr>
            <a:r>
              <a:rPr lang="fr-CH" altLang="fr-FR" sz="1600">
                <a:solidFill>
                  <a:schemeClr val="accent1"/>
                </a:solidFill>
                <a:cs typeface="Arial" panose="020B0604020202020204" pitchFamily="34" charset="0"/>
              </a:rPr>
              <a:t> Répartition des risques</a:t>
            </a:r>
          </a:p>
        </p:txBody>
      </p:sp>
      <p:sp>
        <p:nvSpPr>
          <p:cNvPr id="306187" name="Text Box 4"/>
          <p:cNvSpPr txBox="1">
            <a:spLocks noChangeArrowheads="1"/>
          </p:cNvSpPr>
          <p:nvPr/>
        </p:nvSpPr>
        <p:spPr bwMode="auto">
          <a:xfrm>
            <a:off x="395288" y="4941888"/>
            <a:ext cx="3857625" cy="1169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spcBef>
                <a:spcPct val="50000"/>
              </a:spcBef>
            </a:pPr>
            <a:r>
              <a:rPr lang="fr-FR" altLang="fr-FR" sz="2000" dirty="0">
                <a:solidFill>
                  <a:schemeClr val="accent1"/>
                </a:solidFill>
                <a:cs typeface="Arial" panose="020B0604020202020204" pitchFamily="34" charset="0"/>
              </a:rPr>
              <a:t>Management par les </a:t>
            </a:r>
            <a:r>
              <a:rPr lang="fr-FR" altLang="fr-FR" sz="2000" dirty="0" smtClean="0">
                <a:solidFill>
                  <a:schemeClr val="accent1"/>
                </a:solidFill>
                <a:cs typeface="Arial" panose="020B0604020202020204" pitchFamily="34" charset="0"/>
              </a:rPr>
              <a:t>résultats et culture </a:t>
            </a:r>
            <a:r>
              <a:rPr lang="fr-FR" altLang="fr-FR" sz="2000" dirty="0">
                <a:solidFill>
                  <a:schemeClr val="accent1"/>
                </a:solidFill>
                <a:cs typeface="Arial" panose="020B0604020202020204" pitchFamily="34" charset="0"/>
              </a:rPr>
              <a:t>du </a:t>
            </a:r>
            <a:r>
              <a:rPr lang="fr-FR" altLang="fr-FR" sz="2000" dirty="0" smtClean="0">
                <a:solidFill>
                  <a:schemeClr val="accent1"/>
                </a:solidFill>
                <a:cs typeface="Arial" panose="020B0604020202020204" pitchFamily="34" charset="0"/>
              </a:rPr>
              <a:t>résultat </a:t>
            </a:r>
          </a:p>
          <a:p>
            <a:pPr algn="ctr">
              <a:spcBef>
                <a:spcPct val="50000"/>
              </a:spcBef>
            </a:pPr>
            <a:r>
              <a:rPr lang="fr-FR" altLang="fr-FR" sz="2000" dirty="0" smtClean="0">
                <a:solidFill>
                  <a:schemeClr val="accent1"/>
                </a:solidFill>
                <a:cs typeface="Arial" panose="020B0604020202020204" pitchFamily="34" charset="0"/>
              </a:rPr>
              <a:t>Conflits difficiles à gérer</a:t>
            </a:r>
            <a:endParaRPr lang="fr-FR" altLang="fr-FR" sz="2000" dirty="0">
              <a:solidFill>
                <a:schemeClr val="accent1"/>
              </a:solidFill>
              <a:cs typeface="Arial" panose="020B0604020202020204" pitchFamily="34" charset="0"/>
            </a:endParaRPr>
          </a:p>
        </p:txBody>
      </p:sp>
    </p:spTree>
    <p:extLst>
      <p:ext uri="{BB962C8B-B14F-4D97-AF65-F5344CB8AC3E}">
        <p14:creationId xmlns:p14="http://schemas.microsoft.com/office/powerpoint/2010/main" val="338776111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3779">
                                            <p:txEl>
                                              <p:pRg st="0" end="0"/>
                                            </p:txEl>
                                          </p:spTgt>
                                        </p:tgtEl>
                                        <p:attrNameLst>
                                          <p:attrName>style.visibility</p:attrName>
                                        </p:attrNameLst>
                                      </p:cBhvr>
                                      <p:to>
                                        <p:strVal val="visible"/>
                                      </p:to>
                                    </p:set>
                                    <p:animEffect transition="in" filter="fade">
                                      <p:cBhvr>
                                        <p:cTn id="7" dur="2000"/>
                                        <p:tgtEl>
                                          <p:spTgt spid="203779">
                                            <p:txEl>
                                              <p:pRg st="0" end="0"/>
                                            </p:txEl>
                                          </p:spTgt>
                                        </p:tgtEl>
                                      </p:cBhvr>
                                    </p:animEffect>
                                  </p:childTnLst>
                                  <p:subTnLst>
                                    <p:animClr clrSpc="rgb" dir="cw">
                                      <p:cBhvr override="childStyle">
                                        <p:cTn dur="1" fill="hold" display="0" masterRel="nextClick" afterEffect="1"/>
                                        <p:tgtEl>
                                          <p:spTgt spid="203779">
                                            <p:txEl>
                                              <p:pRg st="0" end="0"/>
                                            </p:txEl>
                                          </p:spTgt>
                                        </p:tgtEl>
                                        <p:attrNameLst>
                                          <p:attrName>ppt_c</p:attrName>
                                        </p:attrNameLst>
                                      </p:cBhvr>
                                      <p:to>
                                        <a:schemeClr val="bg2"/>
                                      </p:to>
                                    </p:animClr>
                                  </p:subTnLst>
                                </p:cTn>
                              </p:par>
                              <p:par>
                                <p:cTn id="8" presetID="10" presetClass="entr" presetSubtype="0" fill="hold" grpId="0" nodeType="withEffect">
                                  <p:stCondLst>
                                    <p:cond delay="0"/>
                                  </p:stCondLst>
                                  <p:childTnLst>
                                    <p:set>
                                      <p:cBhvr>
                                        <p:cTn id="9" dur="1" fill="hold">
                                          <p:stCondLst>
                                            <p:cond delay="0"/>
                                          </p:stCondLst>
                                        </p:cTn>
                                        <p:tgtEl>
                                          <p:spTgt spid="203779">
                                            <p:txEl>
                                              <p:pRg st="1" end="1"/>
                                            </p:txEl>
                                          </p:spTgt>
                                        </p:tgtEl>
                                        <p:attrNameLst>
                                          <p:attrName>style.visibility</p:attrName>
                                        </p:attrNameLst>
                                      </p:cBhvr>
                                      <p:to>
                                        <p:strVal val="visible"/>
                                      </p:to>
                                    </p:set>
                                    <p:animEffect transition="in" filter="fade">
                                      <p:cBhvr>
                                        <p:cTn id="10" dur="2000"/>
                                        <p:tgtEl>
                                          <p:spTgt spid="203779">
                                            <p:txEl>
                                              <p:pRg st="1" end="1"/>
                                            </p:txEl>
                                          </p:spTgt>
                                        </p:tgtEl>
                                      </p:cBhvr>
                                    </p:animEffect>
                                  </p:childTnLst>
                                  <p:subTnLst>
                                    <p:animClr clrSpc="rgb" dir="cw">
                                      <p:cBhvr override="childStyle">
                                        <p:cTn dur="1" fill="hold" display="0" masterRel="nextClick" afterEffect="1"/>
                                        <p:tgtEl>
                                          <p:spTgt spid="203779">
                                            <p:txEl>
                                              <p:pRg st="1" end="1"/>
                                            </p:txEl>
                                          </p:spTgt>
                                        </p:tgtEl>
                                        <p:attrNameLst>
                                          <p:attrName>ppt_c</p:attrName>
                                        </p:attrNameLst>
                                      </p:cBhvr>
                                      <p:to>
                                        <a:schemeClr val="bg2"/>
                                      </p:to>
                                    </p:animClr>
                                  </p:subTnLst>
                                </p:cTn>
                              </p:par>
                              <p:par>
                                <p:cTn id="11" presetID="10" presetClass="entr" presetSubtype="0" fill="hold" grpId="0" nodeType="withEffect">
                                  <p:stCondLst>
                                    <p:cond delay="0"/>
                                  </p:stCondLst>
                                  <p:childTnLst>
                                    <p:set>
                                      <p:cBhvr>
                                        <p:cTn id="12" dur="1" fill="hold">
                                          <p:stCondLst>
                                            <p:cond delay="0"/>
                                          </p:stCondLst>
                                        </p:cTn>
                                        <p:tgtEl>
                                          <p:spTgt spid="203779">
                                            <p:txEl>
                                              <p:pRg st="2" end="2"/>
                                            </p:txEl>
                                          </p:spTgt>
                                        </p:tgtEl>
                                        <p:attrNameLst>
                                          <p:attrName>style.visibility</p:attrName>
                                        </p:attrNameLst>
                                      </p:cBhvr>
                                      <p:to>
                                        <p:strVal val="visible"/>
                                      </p:to>
                                    </p:set>
                                    <p:animEffect transition="in" filter="fade">
                                      <p:cBhvr>
                                        <p:cTn id="13" dur="2000"/>
                                        <p:tgtEl>
                                          <p:spTgt spid="203779">
                                            <p:txEl>
                                              <p:pRg st="2" end="2"/>
                                            </p:txEl>
                                          </p:spTgt>
                                        </p:tgtEl>
                                      </p:cBhvr>
                                    </p:animEffect>
                                  </p:childTnLst>
                                  <p:subTnLst>
                                    <p:animClr clrSpc="rgb" dir="cw">
                                      <p:cBhvr override="childStyle">
                                        <p:cTn dur="1" fill="hold" display="0" masterRel="nextClick" afterEffect="1"/>
                                        <p:tgtEl>
                                          <p:spTgt spid="203779">
                                            <p:txEl>
                                              <p:pRg st="2" end="2"/>
                                            </p:txEl>
                                          </p:spTgt>
                                        </p:tgtEl>
                                        <p:attrNameLst>
                                          <p:attrName>ppt_c</p:attrName>
                                        </p:attrNameLst>
                                      </p:cBhvr>
                                      <p:to>
                                        <a:schemeClr val="bg2"/>
                                      </p:to>
                                    </p:animClr>
                                  </p:subTnLst>
                                </p:cTn>
                              </p:par>
                              <p:par>
                                <p:cTn id="14" presetID="10" presetClass="entr" presetSubtype="0" fill="hold" grpId="0" nodeType="withEffect">
                                  <p:stCondLst>
                                    <p:cond delay="0"/>
                                  </p:stCondLst>
                                  <p:childTnLst>
                                    <p:set>
                                      <p:cBhvr>
                                        <p:cTn id="15" dur="1" fill="hold">
                                          <p:stCondLst>
                                            <p:cond delay="0"/>
                                          </p:stCondLst>
                                        </p:cTn>
                                        <p:tgtEl>
                                          <p:spTgt spid="203779">
                                            <p:txEl>
                                              <p:pRg st="3" end="3"/>
                                            </p:txEl>
                                          </p:spTgt>
                                        </p:tgtEl>
                                        <p:attrNameLst>
                                          <p:attrName>style.visibility</p:attrName>
                                        </p:attrNameLst>
                                      </p:cBhvr>
                                      <p:to>
                                        <p:strVal val="visible"/>
                                      </p:to>
                                    </p:set>
                                    <p:animEffect transition="in" filter="fade">
                                      <p:cBhvr>
                                        <p:cTn id="16" dur="2000"/>
                                        <p:tgtEl>
                                          <p:spTgt spid="203779">
                                            <p:txEl>
                                              <p:pRg st="3" end="3"/>
                                            </p:txEl>
                                          </p:spTgt>
                                        </p:tgtEl>
                                      </p:cBhvr>
                                    </p:animEffect>
                                  </p:childTnLst>
                                  <p:subTnLst>
                                    <p:animClr clrSpc="rgb" dir="cw">
                                      <p:cBhvr override="childStyle">
                                        <p:cTn dur="1" fill="hold" display="0" masterRel="nextClick" afterEffect="1"/>
                                        <p:tgtEl>
                                          <p:spTgt spid="203779">
                                            <p:txEl>
                                              <p:pRg st="3" end="3"/>
                                            </p:txEl>
                                          </p:spTgt>
                                        </p:tgtEl>
                                        <p:attrNameLst>
                                          <p:attrName>ppt_c</p:attrName>
                                        </p:attrNameLst>
                                      </p:cBhvr>
                                      <p:to>
                                        <a:schemeClr val="bg2"/>
                                      </p:to>
                                    </p:animClr>
                                  </p:subTnLst>
                                </p:cTn>
                              </p:par>
                              <p:par>
                                <p:cTn id="17" presetID="10" presetClass="entr" presetSubtype="0" fill="hold" grpId="0" nodeType="withEffect">
                                  <p:stCondLst>
                                    <p:cond delay="0"/>
                                  </p:stCondLst>
                                  <p:childTnLst>
                                    <p:set>
                                      <p:cBhvr>
                                        <p:cTn id="18" dur="1" fill="hold">
                                          <p:stCondLst>
                                            <p:cond delay="0"/>
                                          </p:stCondLst>
                                        </p:cTn>
                                        <p:tgtEl>
                                          <p:spTgt spid="203779">
                                            <p:txEl>
                                              <p:pRg st="4" end="4"/>
                                            </p:txEl>
                                          </p:spTgt>
                                        </p:tgtEl>
                                        <p:attrNameLst>
                                          <p:attrName>style.visibility</p:attrName>
                                        </p:attrNameLst>
                                      </p:cBhvr>
                                      <p:to>
                                        <p:strVal val="visible"/>
                                      </p:to>
                                    </p:set>
                                    <p:animEffect transition="in" filter="fade">
                                      <p:cBhvr>
                                        <p:cTn id="19" dur="2000"/>
                                        <p:tgtEl>
                                          <p:spTgt spid="203779">
                                            <p:txEl>
                                              <p:pRg st="4" end="4"/>
                                            </p:txEl>
                                          </p:spTgt>
                                        </p:tgtEl>
                                      </p:cBhvr>
                                    </p:animEffect>
                                  </p:childTnLst>
                                  <p:subTnLst>
                                    <p:animClr clrSpc="rgb" dir="cw">
                                      <p:cBhvr override="childStyle">
                                        <p:cTn dur="1" fill="hold" display="0" masterRel="nextClick" afterEffect="1"/>
                                        <p:tgtEl>
                                          <p:spTgt spid="203779">
                                            <p:txEl>
                                              <p:pRg st="4" end="4"/>
                                            </p:txEl>
                                          </p:spTgt>
                                        </p:tgtEl>
                                        <p:attrNameLst>
                                          <p:attrName>ppt_c</p:attrName>
                                        </p:attrNameLst>
                                      </p:cBhvr>
                                      <p:to>
                                        <a:schemeClr val="bg2"/>
                                      </p:to>
                                    </p:animClr>
                                  </p:subTnLst>
                                </p:cTn>
                              </p:par>
                              <p:par>
                                <p:cTn id="20" presetID="10" presetClass="entr" presetSubtype="0" fill="hold" grpId="0" nodeType="withEffect">
                                  <p:stCondLst>
                                    <p:cond delay="0"/>
                                  </p:stCondLst>
                                  <p:childTnLst>
                                    <p:set>
                                      <p:cBhvr>
                                        <p:cTn id="21" dur="1" fill="hold">
                                          <p:stCondLst>
                                            <p:cond delay="0"/>
                                          </p:stCondLst>
                                        </p:cTn>
                                        <p:tgtEl>
                                          <p:spTgt spid="203779">
                                            <p:txEl>
                                              <p:pRg st="5" end="5"/>
                                            </p:txEl>
                                          </p:spTgt>
                                        </p:tgtEl>
                                        <p:attrNameLst>
                                          <p:attrName>style.visibility</p:attrName>
                                        </p:attrNameLst>
                                      </p:cBhvr>
                                      <p:to>
                                        <p:strVal val="visible"/>
                                      </p:to>
                                    </p:set>
                                    <p:animEffect transition="in" filter="fade">
                                      <p:cBhvr>
                                        <p:cTn id="22" dur="2000"/>
                                        <p:tgtEl>
                                          <p:spTgt spid="203779">
                                            <p:txEl>
                                              <p:pRg st="5" end="5"/>
                                            </p:txEl>
                                          </p:spTgt>
                                        </p:tgtEl>
                                      </p:cBhvr>
                                    </p:animEffect>
                                  </p:childTnLst>
                                  <p:subTnLst>
                                    <p:animClr clrSpc="rgb" dir="cw">
                                      <p:cBhvr override="childStyle">
                                        <p:cTn dur="1" fill="hold" display="0" masterRel="nextClick" afterEffect="1"/>
                                        <p:tgtEl>
                                          <p:spTgt spid="203779">
                                            <p:txEl>
                                              <p:pRg st="5" end="5"/>
                                            </p:txEl>
                                          </p:spTgt>
                                        </p:tgtEl>
                                        <p:attrNameLst>
                                          <p:attrName>ppt_c</p:attrName>
                                        </p:attrNameLst>
                                      </p:cBhvr>
                                      <p:to>
                                        <a:schemeClr val="bg2"/>
                                      </p:to>
                                    </p:animClr>
                                  </p:subTnLst>
                                </p:cTn>
                              </p:par>
                              <p:par>
                                <p:cTn id="23" presetID="10" presetClass="entr" presetSubtype="0" fill="hold" grpId="0" nodeType="withEffect">
                                  <p:stCondLst>
                                    <p:cond delay="0"/>
                                  </p:stCondLst>
                                  <p:childTnLst>
                                    <p:set>
                                      <p:cBhvr>
                                        <p:cTn id="24" dur="1" fill="hold">
                                          <p:stCondLst>
                                            <p:cond delay="0"/>
                                          </p:stCondLst>
                                        </p:cTn>
                                        <p:tgtEl>
                                          <p:spTgt spid="203779">
                                            <p:txEl>
                                              <p:pRg st="6" end="6"/>
                                            </p:txEl>
                                          </p:spTgt>
                                        </p:tgtEl>
                                        <p:attrNameLst>
                                          <p:attrName>style.visibility</p:attrName>
                                        </p:attrNameLst>
                                      </p:cBhvr>
                                      <p:to>
                                        <p:strVal val="visible"/>
                                      </p:to>
                                    </p:set>
                                    <p:animEffect transition="in" filter="fade">
                                      <p:cBhvr>
                                        <p:cTn id="25" dur="2000"/>
                                        <p:tgtEl>
                                          <p:spTgt spid="203779">
                                            <p:txEl>
                                              <p:pRg st="6" end="6"/>
                                            </p:txEl>
                                          </p:spTgt>
                                        </p:tgtEl>
                                      </p:cBhvr>
                                    </p:animEffect>
                                  </p:childTnLst>
                                  <p:subTnLst>
                                    <p:animClr clrSpc="rgb" dir="cw">
                                      <p:cBhvr override="childStyle">
                                        <p:cTn dur="1" fill="hold" display="0" masterRel="nextClick" afterEffect="1"/>
                                        <p:tgtEl>
                                          <p:spTgt spid="203779">
                                            <p:txEl>
                                              <p:pRg st="6" end="6"/>
                                            </p:txEl>
                                          </p:spTgt>
                                        </p:tgtEl>
                                        <p:attrNameLst>
                                          <p:attrName>ppt_c</p:attrName>
                                        </p:attrNameLst>
                                      </p:cBhvr>
                                      <p:to>
                                        <a:schemeClr val="bg2"/>
                                      </p:to>
                                    </p:animClr>
                                  </p:subTnLst>
                                </p:cTn>
                              </p:par>
                              <p:par>
                                <p:cTn id="26" presetID="10" presetClass="entr" presetSubtype="0" fill="hold" grpId="0" nodeType="withEffect">
                                  <p:stCondLst>
                                    <p:cond delay="0"/>
                                  </p:stCondLst>
                                  <p:childTnLst>
                                    <p:set>
                                      <p:cBhvr>
                                        <p:cTn id="27" dur="1" fill="hold">
                                          <p:stCondLst>
                                            <p:cond delay="0"/>
                                          </p:stCondLst>
                                        </p:cTn>
                                        <p:tgtEl>
                                          <p:spTgt spid="203779">
                                            <p:txEl>
                                              <p:pRg st="7" end="7"/>
                                            </p:txEl>
                                          </p:spTgt>
                                        </p:tgtEl>
                                        <p:attrNameLst>
                                          <p:attrName>style.visibility</p:attrName>
                                        </p:attrNameLst>
                                      </p:cBhvr>
                                      <p:to>
                                        <p:strVal val="visible"/>
                                      </p:to>
                                    </p:set>
                                    <p:animEffect transition="in" filter="fade">
                                      <p:cBhvr>
                                        <p:cTn id="28" dur="2000"/>
                                        <p:tgtEl>
                                          <p:spTgt spid="203779">
                                            <p:txEl>
                                              <p:pRg st="7" end="7"/>
                                            </p:txEl>
                                          </p:spTgt>
                                        </p:tgtEl>
                                      </p:cBhvr>
                                    </p:animEffect>
                                  </p:childTnLst>
                                  <p:subTnLst>
                                    <p:animClr clrSpc="rgb" dir="cw">
                                      <p:cBhvr override="childStyle">
                                        <p:cTn dur="1" fill="hold" display="0" masterRel="nextClick" afterEffect="1"/>
                                        <p:tgtEl>
                                          <p:spTgt spid="203779">
                                            <p:txEl>
                                              <p:pRg st="7" end="7"/>
                                            </p:txEl>
                                          </p:spTgt>
                                        </p:tgtEl>
                                        <p:attrNameLst>
                                          <p:attrName>ppt_c</p:attrName>
                                        </p:attrNameLst>
                                      </p:cBhvr>
                                      <p:to>
                                        <a:schemeClr val="bg2"/>
                                      </p:to>
                                    </p:animClr>
                                  </p:subTnLst>
                                </p:cTn>
                              </p:par>
                              <p:par>
                                <p:cTn id="29" presetID="10" presetClass="entr" presetSubtype="0" fill="hold" grpId="0" nodeType="withEffect">
                                  <p:stCondLst>
                                    <p:cond delay="0"/>
                                  </p:stCondLst>
                                  <p:childTnLst>
                                    <p:set>
                                      <p:cBhvr>
                                        <p:cTn id="30" dur="1" fill="hold">
                                          <p:stCondLst>
                                            <p:cond delay="0"/>
                                          </p:stCondLst>
                                        </p:cTn>
                                        <p:tgtEl>
                                          <p:spTgt spid="203779">
                                            <p:txEl>
                                              <p:pRg st="8" end="8"/>
                                            </p:txEl>
                                          </p:spTgt>
                                        </p:tgtEl>
                                        <p:attrNameLst>
                                          <p:attrName>style.visibility</p:attrName>
                                        </p:attrNameLst>
                                      </p:cBhvr>
                                      <p:to>
                                        <p:strVal val="visible"/>
                                      </p:to>
                                    </p:set>
                                    <p:animEffect transition="in" filter="fade">
                                      <p:cBhvr>
                                        <p:cTn id="31" dur="2000"/>
                                        <p:tgtEl>
                                          <p:spTgt spid="203779">
                                            <p:txEl>
                                              <p:pRg st="8" end="8"/>
                                            </p:txEl>
                                          </p:spTgt>
                                        </p:tgtEl>
                                      </p:cBhvr>
                                    </p:animEffect>
                                  </p:childTnLst>
                                  <p:subTnLst>
                                    <p:animClr clrSpc="rgb" dir="cw">
                                      <p:cBhvr override="childStyle">
                                        <p:cTn dur="1" fill="hold" display="0" masterRel="nextClick" afterEffect="1"/>
                                        <p:tgtEl>
                                          <p:spTgt spid="203779">
                                            <p:txEl>
                                              <p:pRg st="8" end="8"/>
                                            </p:txEl>
                                          </p:spTgt>
                                        </p:tgtEl>
                                        <p:attrNameLst>
                                          <p:attrName>ppt_c</p:attrName>
                                        </p:attrNameLst>
                                      </p:cBhvr>
                                      <p:to>
                                        <a:schemeClr val="bg2"/>
                                      </p:to>
                                    </p:animClr>
                                  </p:subTnLst>
                                </p:cTn>
                              </p:par>
                              <p:par>
                                <p:cTn id="32" presetID="10" presetClass="entr" presetSubtype="0" fill="hold" grpId="0" nodeType="withEffect">
                                  <p:stCondLst>
                                    <p:cond delay="0"/>
                                  </p:stCondLst>
                                  <p:childTnLst>
                                    <p:set>
                                      <p:cBhvr>
                                        <p:cTn id="33" dur="1" fill="hold">
                                          <p:stCondLst>
                                            <p:cond delay="0"/>
                                          </p:stCondLst>
                                        </p:cTn>
                                        <p:tgtEl>
                                          <p:spTgt spid="203779">
                                            <p:txEl>
                                              <p:pRg st="9" end="9"/>
                                            </p:txEl>
                                          </p:spTgt>
                                        </p:tgtEl>
                                        <p:attrNameLst>
                                          <p:attrName>style.visibility</p:attrName>
                                        </p:attrNameLst>
                                      </p:cBhvr>
                                      <p:to>
                                        <p:strVal val="visible"/>
                                      </p:to>
                                    </p:set>
                                    <p:animEffect transition="in" filter="fade">
                                      <p:cBhvr>
                                        <p:cTn id="34" dur="2000"/>
                                        <p:tgtEl>
                                          <p:spTgt spid="203779">
                                            <p:txEl>
                                              <p:pRg st="9" end="9"/>
                                            </p:txEl>
                                          </p:spTgt>
                                        </p:tgtEl>
                                      </p:cBhvr>
                                    </p:animEffect>
                                  </p:childTnLst>
                                  <p:subTnLst>
                                    <p:animClr clrSpc="rgb" dir="cw">
                                      <p:cBhvr override="childStyle">
                                        <p:cTn dur="1" fill="hold" display="0" masterRel="nextClick" afterEffect="1"/>
                                        <p:tgtEl>
                                          <p:spTgt spid="203779">
                                            <p:txEl>
                                              <p:pRg st="9" end="9"/>
                                            </p:txEl>
                                          </p:spTgt>
                                        </p:tgtEl>
                                        <p:attrNameLst>
                                          <p:attrName>ppt_c</p:attrName>
                                        </p:attrNameLst>
                                      </p:cBhvr>
                                      <p:to>
                                        <a:schemeClr val="bg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3779" grpId="0" build="p"/>
    </p:bldLst>
  </p:timing>
</p:sld>
</file>

<file path=ppt/slides/slide1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05827" name="Rectangle 3"/>
          <p:cNvSpPr>
            <a:spLocks noGrp="1" noChangeArrowheads="1"/>
          </p:cNvSpPr>
          <p:nvPr>
            <p:ph type="body" idx="4294967295"/>
          </p:nvPr>
        </p:nvSpPr>
        <p:spPr>
          <a:xfrm>
            <a:off x="539552" y="1196752"/>
            <a:ext cx="8229600" cy="4525963"/>
          </a:xfrm>
        </p:spPr>
        <p:txBody>
          <a:bodyPr/>
          <a:lstStyle/>
          <a:p>
            <a:pPr marL="447675" indent="-382588" eaLnBrk="1" hangingPunct="1">
              <a:tabLst>
                <a:tab pos="3436938" algn="l"/>
              </a:tabLst>
            </a:pPr>
            <a:r>
              <a:rPr lang="fr-FR" altLang="fr-FR" sz="2200" dirty="0" smtClean="0">
                <a:ln w="0"/>
                <a:solidFill>
                  <a:schemeClr val="accent1"/>
                </a:solidFill>
                <a:effectLst>
                  <a:outerShdw blurRad="38100" dist="25400" dir="5400000" algn="ctr" rotWithShape="0">
                    <a:srgbClr val="6E747A">
                      <a:alpha val="43000"/>
                    </a:srgbClr>
                  </a:outerShdw>
                </a:effectLst>
              </a:rPr>
              <a:t>L’</a:t>
            </a:r>
            <a:r>
              <a:rPr lang="fr-FR" altLang="fr-FR" sz="2200" dirty="0" err="1" smtClean="0">
                <a:ln w="0"/>
                <a:solidFill>
                  <a:schemeClr val="accent1"/>
                </a:solidFill>
                <a:effectLst>
                  <a:outerShdw blurRad="38100" dist="25400" dir="5400000" algn="ctr" rotWithShape="0">
                    <a:srgbClr val="6E747A">
                      <a:alpha val="43000"/>
                    </a:srgbClr>
                  </a:outerShdw>
                </a:effectLst>
              </a:rPr>
              <a:t>adhocratie</a:t>
            </a:r>
            <a:endParaRPr lang="fr-FR" altLang="fr-FR" sz="2200" dirty="0" smtClean="0">
              <a:ln w="0"/>
              <a:solidFill>
                <a:schemeClr val="accent1"/>
              </a:solidFill>
              <a:effectLst>
                <a:outerShdw blurRad="38100" dist="25400" dir="5400000" algn="ctr" rotWithShape="0">
                  <a:srgbClr val="6E747A">
                    <a:alpha val="43000"/>
                  </a:srgbClr>
                </a:outerShdw>
              </a:effectLst>
            </a:endParaRPr>
          </a:p>
          <a:p>
            <a:pPr marL="822325" lvl="1" indent="-285750" eaLnBrk="1" hangingPunct="1">
              <a:tabLst>
                <a:tab pos="3436938" algn="l"/>
              </a:tabLst>
            </a:pPr>
            <a:r>
              <a:rPr lang="fr-FR" altLang="fr-FR" sz="1600" dirty="0" smtClean="0">
                <a:ln w="0"/>
                <a:solidFill>
                  <a:schemeClr val="accent1"/>
                </a:solidFill>
                <a:effectLst>
                  <a:outerShdw blurRad="38100" dist="25400" dir="5400000" algn="ctr" rotWithShape="0">
                    <a:srgbClr val="6E747A">
                      <a:alpha val="43000"/>
                    </a:srgbClr>
                  </a:outerShdw>
                </a:effectLst>
              </a:rPr>
              <a:t>Mécanisme de coordination</a:t>
            </a:r>
          </a:p>
          <a:p>
            <a:pPr marL="1104900" lvl="2" eaLnBrk="1" hangingPunct="1">
              <a:tabLst>
                <a:tab pos="3436938" algn="l"/>
              </a:tabLst>
            </a:pPr>
            <a:r>
              <a:rPr lang="fr-FR" altLang="fr-FR" sz="1500" dirty="0" smtClean="0">
                <a:ln w="0"/>
                <a:solidFill>
                  <a:schemeClr val="accent1"/>
                </a:solidFill>
                <a:effectLst>
                  <a:outerShdw blurRad="38100" dist="25400" dir="5400000" algn="ctr" rotWithShape="0">
                    <a:srgbClr val="6E747A">
                      <a:alpha val="43000"/>
                    </a:srgbClr>
                  </a:outerShdw>
                </a:effectLst>
              </a:rPr>
              <a:t>Ajustement mutuel</a:t>
            </a:r>
          </a:p>
          <a:p>
            <a:pPr marL="822325" lvl="1" indent="-285750" eaLnBrk="1" hangingPunct="1">
              <a:tabLst>
                <a:tab pos="3436938" algn="l"/>
              </a:tabLst>
            </a:pPr>
            <a:r>
              <a:rPr lang="fr-FR" altLang="fr-FR" sz="1600" dirty="0" smtClean="0">
                <a:ln w="0"/>
                <a:solidFill>
                  <a:schemeClr val="accent1"/>
                </a:solidFill>
                <a:effectLst>
                  <a:outerShdw blurRad="38100" dist="25400" dir="5400000" algn="ctr" rotWithShape="0">
                    <a:srgbClr val="6E747A">
                      <a:alpha val="43000"/>
                    </a:srgbClr>
                  </a:outerShdw>
                </a:effectLst>
              </a:rPr>
              <a:t>Adhocratie d’exploitation</a:t>
            </a:r>
          </a:p>
          <a:p>
            <a:pPr marL="822325" lvl="1" indent="-285750" eaLnBrk="1" hangingPunct="1">
              <a:tabLst>
                <a:tab pos="3436938" algn="l"/>
              </a:tabLst>
            </a:pPr>
            <a:r>
              <a:rPr lang="fr-FR" altLang="fr-FR" sz="1600" dirty="0" smtClean="0">
                <a:ln w="0"/>
                <a:solidFill>
                  <a:schemeClr val="accent1"/>
                </a:solidFill>
                <a:effectLst>
                  <a:outerShdw blurRad="38100" dist="25400" dir="5400000" algn="ctr" rotWithShape="0">
                    <a:srgbClr val="6E747A">
                      <a:alpha val="43000"/>
                    </a:srgbClr>
                  </a:outerShdw>
                </a:effectLst>
              </a:rPr>
              <a:t>Adhocratie administrative</a:t>
            </a:r>
          </a:p>
          <a:p>
            <a:pPr marL="822325" lvl="1" indent="-285750" eaLnBrk="1" hangingPunct="1">
              <a:tabLst>
                <a:tab pos="3436938" algn="l"/>
              </a:tabLst>
            </a:pPr>
            <a:r>
              <a:rPr lang="fr-FR" altLang="fr-FR" sz="1600" dirty="0" smtClean="0">
                <a:ln w="0"/>
                <a:solidFill>
                  <a:schemeClr val="accent1"/>
                </a:solidFill>
                <a:effectLst>
                  <a:outerShdw blurRad="38100" dist="25400" dir="5400000" algn="ctr" rotWithShape="0">
                    <a:srgbClr val="6E747A">
                      <a:alpha val="43000"/>
                    </a:srgbClr>
                  </a:outerShdw>
                </a:effectLst>
              </a:rPr>
              <a:t>Partie clé de l'organisation</a:t>
            </a:r>
          </a:p>
          <a:p>
            <a:pPr marL="1104900" lvl="2" eaLnBrk="1" hangingPunct="1">
              <a:tabLst>
                <a:tab pos="3436938" algn="l"/>
              </a:tabLst>
            </a:pPr>
            <a:r>
              <a:rPr lang="fr-FR" altLang="fr-FR" sz="1500" dirty="0" smtClean="0">
                <a:ln w="0"/>
                <a:solidFill>
                  <a:schemeClr val="accent1"/>
                </a:solidFill>
                <a:effectLst>
                  <a:outerShdw blurRad="38100" dist="25400" dir="5400000" algn="ctr" rotWithShape="0">
                    <a:srgbClr val="6E747A">
                      <a:alpha val="43000"/>
                    </a:srgbClr>
                  </a:outerShdw>
                </a:effectLst>
              </a:rPr>
              <a:t>Support logistique</a:t>
            </a:r>
          </a:p>
          <a:p>
            <a:pPr marL="1104900" lvl="2" eaLnBrk="1" hangingPunct="1">
              <a:tabLst>
                <a:tab pos="3436938" algn="l"/>
              </a:tabLst>
            </a:pPr>
            <a:r>
              <a:rPr lang="fr-FR" altLang="fr-FR" sz="1500" dirty="0" smtClean="0">
                <a:ln w="0"/>
                <a:solidFill>
                  <a:schemeClr val="accent1"/>
                </a:solidFill>
                <a:effectLst>
                  <a:outerShdw blurRad="38100" dist="25400" dir="5400000" algn="ctr" rotWithShape="0">
                    <a:srgbClr val="6E747A">
                      <a:alpha val="43000"/>
                    </a:srgbClr>
                  </a:outerShdw>
                </a:effectLst>
              </a:rPr>
              <a:t>Centre opérationnel</a:t>
            </a:r>
          </a:p>
          <a:p>
            <a:pPr marL="822325" lvl="1" indent="-285750" eaLnBrk="1" hangingPunct="1">
              <a:tabLst>
                <a:tab pos="3436938" algn="l"/>
              </a:tabLst>
            </a:pPr>
            <a:r>
              <a:rPr lang="fr-FR" altLang="fr-FR" sz="1600" dirty="0" smtClean="0">
                <a:ln w="0"/>
                <a:solidFill>
                  <a:schemeClr val="accent1"/>
                </a:solidFill>
                <a:effectLst>
                  <a:outerShdw blurRad="38100" dist="25400" dir="5400000" algn="ctr" rotWithShape="0">
                    <a:srgbClr val="6E747A">
                      <a:alpha val="43000"/>
                    </a:srgbClr>
                  </a:outerShdw>
                </a:effectLst>
              </a:rPr>
              <a:t>Facteurs de contingence</a:t>
            </a:r>
          </a:p>
          <a:p>
            <a:pPr marL="1104900" lvl="2" eaLnBrk="1" hangingPunct="1">
              <a:tabLst>
                <a:tab pos="3436938" algn="l"/>
              </a:tabLst>
            </a:pPr>
            <a:r>
              <a:rPr lang="fr-FR" altLang="fr-FR" sz="1500" dirty="0" smtClean="0">
                <a:ln w="0"/>
                <a:solidFill>
                  <a:schemeClr val="accent1"/>
                </a:solidFill>
                <a:effectLst>
                  <a:outerShdw blurRad="38100" dist="25400" dir="5400000" algn="ctr" rotWithShape="0">
                    <a:srgbClr val="6E747A">
                      <a:alpha val="43000"/>
                    </a:srgbClr>
                  </a:outerShdw>
                </a:effectLst>
              </a:rPr>
              <a:t>Jeunesse</a:t>
            </a:r>
          </a:p>
          <a:p>
            <a:pPr marL="1104900" lvl="2" eaLnBrk="1" hangingPunct="1">
              <a:tabLst>
                <a:tab pos="3436938" algn="l"/>
              </a:tabLst>
            </a:pPr>
            <a:r>
              <a:rPr lang="fr-FR" altLang="fr-FR" sz="1500" dirty="0" smtClean="0">
                <a:ln w="0"/>
                <a:solidFill>
                  <a:schemeClr val="accent1"/>
                </a:solidFill>
                <a:effectLst>
                  <a:outerShdw blurRad="38100" dist="25400" dir="5400000" algn="ctr" rotWithShape="0">
                    <a:srgbClr val="6E747A">
                      <a:alpha val="43000"/>
                    </a:srgbClr>
                  </a:outerShdw>
                </a:effectLst>
              </a:rPr>
              <a:t>Taille moyenne</a:t>
            </a:r>
          </a:p>
          <a:p>
            <a:pPr marL="1104900" lvl="2" eaLnBrk="1" hangingPunct="1">
              <a:tabLst>
                <a:tab pos="3436938" algn="l"/>
              </a:tabLst>
            </a:pPr>
            <a:r>
              <a:rPr lang="fr-FR" altLang="fr-FR" sz="1500" dirty="0" smtClean="0">
                <a:ln w="0"/>
                <a:solidFill>
                  <a:schemeClr val="accent1"/>
                </a:solidFill>
                <a:effectLst>
                  <a:outerShdw blurRad="38100" dist="25400" dir="5400000" algn="ctr" rotWithShape="0">
                    <a:srgbClr val="6E747A">
                      <a:alpha val="43000"/>
                    </a:srgbClr>
                  </a:outerShdw>
                </a:effectLst>
              </a:rPr>
              <a:t>Système technique « de pointe »</a:t>
            </a:r>
          </a:p>
          <a:p>
            <a:pPr marL="1104900" lvl="2" eaLnBrk="1" hangingPunct="1">
              <a:tabLst>
                <a:tab pos="3436938" algn="l"/>
              </a:tabLst>
            </a:pPr>
            <a:r>
              <a:rPr lang="fr-FR" altLang="fr-FR" sz="1500" dirty="0" smtClean="0">
                <a:ln w="0"/>
                <a:solidFill>
                  <a:schemeClr val="accent1"/>
                </a:solidFill>
                <a:effectLst>
                  <a:outerShdw blurRad="38100" dist="25400" dir="5400000" algn="ctr" rotWithShape="0">
                    <a:srgbClr val="6E747A">
                      <a:alpha val="43000"/>
                    </a:srgbClr>
                  </a:outerShdw>
                </a:effectLst>
              </a:rPr>
              <a:t>Marché changeant</a:t>
            </a:r>
            <a:endParaRPr lang="fr-FR" altLang="fr-FR" dirty="0" smtClean="0">
              <a:ln w="0"/>
              <a:solidFill>
                <a:schemeClr val="accent1"/>
              </a:solidFill>
              <a:effectLst>
                <a:outerShdw blurRad="38100" dist="25400" dir="5400000" algn="ctr" rotWithShape="0">
                  <a:srgbClr val="6E747A">
                    <a:alpha val="43000"/>
                  </a:srgbClr>
                </a:outerShdw>
              </a:effectLst>
            </a:endParaRPr>
          </a:p>
        </p:txBody>
      </p:sp>
      <p:sp>
        <p:nvSpPr>
          <p:cNvPr id="308227" name="Text Box 4"/>
          <p:cNvSpPr txBox="1">
            <a:spLocks noChangeArrowheads="1"/>
          </p:cNvSpPr>
          <p:nvPr/>
        </p:nvSpPr>
        <p:spPr bwMode="auto">
          <a:xfrm>
            <a:off x="5652120" y="4293096"/>
            <a:ext cx="3286125" cy="1600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spcBef>
                <a:spcPct val="50000"/>
              </a:spcBef>
            </a:pPr>
            <a:r>
              <a:rPr lang="fr-FR" altLang="fr-FR" sz="2000" dirty="0" smtClean="0">
                <a:solidFill>
                  <a:schemeClr val="accent1"/>
                </a:solidFill>
                <a:cs typeface="Arial" panose="020B0604020202020204" pitchFamily="34" charset="0"/>
              </a:rPr>
              <a:t>Avantages</a:t>
            </a:r>
          </a:p>
          <a:p>
            <a:pPr marL="342900" indent="-342900">
              <a:spcBef>
                <a:spcPct val="50000"/>
              </a:spcBef>
              <a:buFont typeface="Arial" panose="020B0604020202020204" pitchFamily="34" charset="0"/>
              <a:buChar char="•"/>
            </a:pPr>
            <a:r>
              <a:rPr lang="fr-FR" altLang="fr-FR" sz="1600" dirty="0" smtClean="0">
                <a:solidFill>
                  <a:schemeClr val="accent1"/>
                </a:solidFill>
                <a:cs typeface="Arial" panose="020B0604020202020204" pitchFamily="34" charset="0"/>
              </a:rPr>
              <a:t>Réactivité</a:t>
            </a:r>
          </a:p>
          <a:p>
            <a:pPr>
              <a:spcBef>
                <a:spcPct val="50000"/>
              </a:spcBef>
            </a:pPr>
            <a:r>
              <a:rPr lang="fr-FR" altLang="fr-FR" sz="2000" dirty="0" smtClean="0">
                <a:solidFill>
                  <a:schemeClr val="accent1"/>
                </a:solidFill>
                <a:cs typeface="Arial" panose="020B0604020202020204" pitchFamily="34" charset="0"/>
              </a:rPr>
              <a:t>Désavantages</a:t>
            </a:r>
          </a:p>
          <a:p>
            <a:pPr marL="342900" indent="-342900">
              <a:spcBef>
                <a:spcPct val="50000"/>
              </a:spcBef>
              <a:buFont typeface="Arial" panose="020B0604020202020204" pitchFamily="34" charset="0"/>
              <a:buChar char="•"/>
            </a:pPr>
            <a:r>
              <a:rPr lang="fr-FR" altLang="fr-FR" sz="1600" dirty="0" smtClean="0">
                <a:solidFill>
                  <a:schemeClr val="accent1"/>
                </a:solidFill>
                <a:cs typeface="Arial" panose="020B0604020202020204" pitchFamily="34" charset="0"/>
              </a:rPr>
              <a:t>S’inscrire dans la durée</a:t>
            </a:r>
            <a:endParaRPr lang="fr-FR" altLang="fr-FR" sz="1600" dirty="0">
              <a:solidFill>
                <a:schemeClr val="accent1"/>
              </a:solidFill>
              <a:cs typeface="Arial" panose="020B0604020202020204" pitchFamily="34" charset="0"/>
            </a:endParaRPr>
          </a:p>
        </p:txBody>
      </p:sp>
      <p:grpSp>
        <p:nvGrpSpPr>
          <p:cNvPr id="308228" name="Group 6"/>
          <p:cNvGrpSpPr>
            <a:grpSpLocks noChangeAspect="1"/>
          </p:cNvGrpSpPr>
          <p:nvPr/>
        </p:nvGrpSpPr>
        <p:grpSpPr bwMode="auto">
          <a:xfrm>
            <a:off x="5788025" y="1692275"/>
            <a:ext cx="2743200" cy="2384797"/>
            <a:chOff x="2205" y="1755"/>
            <a:chExt cx="3456" cy="3030"/>
          </a:xfrm>
        </p:grpSpPr>
        <p:sp>
          <p:nvSpPr>
            <p:cNvPr id="308229" name="AutoShape 7"/>
            <p:cNvSpPr>
              <a:spLocks noChangeAspect="1" noChangeArrowheads="1"/>
            </p:cNvSpPr>
            <p:nvPr/>
          </p:nvSpPr>
          <p:spPr bwMode="auto">
            <a:xfrm>
              <a:off x="2205" y="1755"/>
              <a:ext cx="3456" cy="3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fr-FR" altLang="fr-FR" sz="1800">
                <a:cs typeface="Arial" panose="020B0604020202020204" pitchFamily="34" charset="0"/>
              </a:endParaRPr>
            </a:p>
          </p:txBody>
        </p:sp>
        <p:sp>
          <p:nvSpPr>
            <p:cNvPr id="308230" name="Rectangle 5"/>
            <p:cNvSpPr>
              <a:spLocks noChangeArrowheads="1"/>
            </p:cNvSpPr>
            <p:nvPr/>
          </p:nvSpPr>
          <p:spPr bwMode="auto">
            <a:xfrm>
              <a:off x="2205" y="4059"/>
              <a:ext cx="3456" cy="726"/>
            </a:xfrm>
            <a:prstGeom prst="rect">
              <a:avLst/>
            </a:prstGeom>
            <a:solidFill>
              <a:schemeClr val="accent1"/>
            </a:solidFill>
            <a:ln w="12700">
              <a:solidFill>
                <a:srgbClr val="000000"/>
              </a:solidFill>
              <a:miter lim="800000"/>
              <a:headEnd/>
              <a:tailEnd/>
            </a:ln>
          </p:spPr>
          <p:txBody>
            <a:bodyPr anchor="ct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fr-FR" altLang="fr-FR" sz="1800">
                <a:cs typeface="Arial" panose="020B0604020202020204" pitchFamily="34" charset="0"/>
              </a:endParaRPr>
            </a:p>
          </p:txBody>
        </p:sp>
        <p:sp>
          <p:nvSpPr>
            <p:cNvPr id="308231" name="Rectangle 6"/>
            <p:cNvSpPr>
              <a:spLocks noChangeArrowheads="1"/>
            </p:cNvSpPr>
            <p:nvPr/>
          </p:nvSpPr>
          <p:spPr bwMode="auto">
            <a:xfrm>
              <a:off x="3645" y="2331"/>
              <a:ext cx="576" cy="1698"/>
            </a:xfrm>
            <a:prstGeom prst="rect">
              <a:avLst/>
            </a:prstGeom>
            <a:solidFill>
              <a:srgbClr val="FFFF99"/>
            </a:solidFill>
            <a:ln w="12700">
              <a:solidFill>
                <a:schemeClr val="tx1"/>
              </a:solidFill>
              <a:miter lim="800000"/>
              <a:headEnd/>
              <a:tailEnd/>
            </a:ln>
          </p:spPr>
          <p:txBody>
            <a:bodyPr anchor="ct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fr-FR" altLang="fr-FR" sz="1800">
                <a:cs typeface="Arial" panose="020B0604020202020204" pitchFamily="34" charset="0"/>
              </a:endParaRPr>
            </a:p>
          </p:txBody>
        </p:sp>
        <p:sp>
          <p:nvSpPr>
            <p:cNvPr id="308232" name="Rectangle 7"/>
            <p:cNvSpPr>
              <a:spLocks noChangeArrowheads="1"/>
            </p:cNvSpPr>
            <p:nvPr/>
          </p:nvSpPr>
          <p:spPr bwMode="auto">
            <a:xfrm>
              <a:off x="2925" y="1755"/>
              <a:ext cx="2068" cy="544"/>
            </a:xfrm>
            <a:prstGeom prst="rect">
              <a:avLst/>
            </a:prstGeom>
            <a:solidFill>
              <a:srgbClr val="FFFF99"/>
            </a:solidFill>
            <a:ln w="12700">
              <a:solidFill>
                <a:srgbClr val="000000"/>
              </a:solidFill>
              <a:miter lim="800000"/>
              <a:headEnd/>
              <a:tailEnd/>
            </a:ln>
          </p:spPr>
          <p:txBody>
            <a:bodyPr anchor="ct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fr-FR" altLang="fr-FR" sz="1800">
                <a:cs typeface="Arial" panose="020B0604020202020204" pitchFamily="34" charset="0"/>
              </a:endParaRPr>
            </a:p>
          </p:txBody>
        </p:sp>
        <p:sp>
          <p:nvSpPr>
            <p:cNvPr id="308233" name="Rectangle 8"/>
            <p:cNvSpPr>
              <a:spLocks noChangeArrowheads="1"/>
            </p:cNvSpPr>
            <p:nvPr/>
          </p:nvSpPr>
          <p:spPr bwMode="auto">
            <a:xfrm>
              <a:off x="4665" y="2681"/>
              <a:ext cx="725" cy="1152"/>
            </a:xfrm>
            <a:prstGeom prst="rect">
              <a:avLst/>
            </a:prstGeom>
            <a:solidFill>
              <a:schemeClr val="accent1"/>
            </a:solidFill>
            <a:ln w="12700">
              <a:solidFill>
                <a:srgbClr val="000000"/>
              </a:solidFill>
              <a:miter lim="800000"/>
              <a:headEnd/>
              <a:tailEnd/>
            </a:ln>
          </p:spPr>
          <p:txBody>
            <a:bodyPr anchor="ct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fr-FR" altLang="fr-FR" sz="1800">
                <a:cs typeface="Arial" panose="020B0604020202020204" pitchFamily="34" charset="0"/>
              </a:endParaRPr>
            </a:p>
          </p:txBody>
        </p:sp>
        <p:sp>
          <p:nvSpPr>
            <p:cNvPr id="308234" name="Rectangle 9"/>
            <p:cNvSpPr>
              <a:spLocks noChangeArrowheads="1"/>
            </p:cNvSpPr>
            <p:nvPr/>
          </p:nvSpPr>
          <p:spPr bwMode="auto">
            <a:xfrm>
              <a:off x="2578" y="2681"/>
              <a:ext cx="726" cy="1098"/>
            </a:xfrm>
            <a:prstGeom prst="rect">
              <a:avLst/>
            </a:prstGeom>
            <a:solidFill>
              <a:srgbClr val="FFFF99"/>
            </a:solidFill>
            <a:ln w="12700">
              <a:solidFill>
                <a:srgbClr val="000000"/>
              </a:solidFill>
              <a:miter lim="800000"/>
              <a:headEnd/>
              <a:tailEnd/>
            </a:ln>
          </p:spPr>
          <p:txBody>
            <a:bodyPr anchor="ct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fr-FR" altLang="fr-FR" sz="1800">
                <a:cs typeface="Arial" panose="020B0604020202020204" pitchFamily="34" charset="0"/>
              </a:endParaRPr>
            </a:p>
          </p:txBody>
        </p:sp>
      </p:grpSp>
      <p:sp>
        <p:nvSpPr>
          <p:cNvPr id="308235" name="Rectangle 13"/>
          <p:cNvSpPr>
            <a:spLocks noGrp="1" noChangeArrowheads="1"/>
          </p:cNvSpPr>
          <p:nvPr>
            <p:ph type="title" idx="4294967295"/>
          </p:nvPr>
        </p:nvSpPr>
        <p:spPr/>
        <p:txBody>
          <a:bodyPr anchor="ctr"/>
          <a:lstStyle/>
          <a:p>
            <a:pPr eaLnBrk="1" hangingPunct="1"/>
            <a:r>
              <a:rPr lang="fr-FR" altLang="fr-FR" b="1" dirty="0" smtClean="0"/>
              <a:t/>
            </a:r>
            <a:br>
              <a:rPr lang="fr-FR" altLang="fr-FR" b="1" dirty="0" smtClean="0"/>
            </a:br>
            <a:r>
              <a:rPr lang="fr-FR" altLang="fr-FR" b="1" dirty="0"/>
              <a:t>	</a:t>
            </a:r>
            <a:r>
              <a:rPr lang="fr-FR" altLang="fr-FR" b="1" dirty="0" smtClean="0"/>
              <a:t>											L’</a:t>
            </a:r>
            <a:r>
              <a:rPr lang="fr-FR" altLang="fr-FR" b="1" dirty="0" err="1" smtClean="0"/>
              <a:t>adhocratie</a:t>
            </a:r>
            <a:endParaRPr lang="fr-FR" altLang="fr-FR" b="1" dirty="0" smtClean="0"/>
          </a:p>
        </p:txBody>
      </p:sp>
      <p:sp>
        <p:nvSpPr>
          <p:cNvPr id="308236" name="Text Box 4"/>
          <p:cNvSpPr txBox="1">
            <a:spLocks noChangeArrowheads="1"/>
          </p:cNvSpPr>
          <p:nvPr/>
        </p:nvSpPr>
        <p:spPr bwMode="auto">
          <a:xfrm>
            <a:off x="899592" y="5157192"/>
            <a:ext cx="3857625"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spcBef>
                <a:spcPct val="50000"/>
              </a:spcBef>
            </a:pPr>
            <a:r>
              <a:rPr lang="fr-FR" altLang="fr-FR" sz="2000" dirty="0">
                <a:solidFill>
                  <a:schemeClr val="accent1"/>
                </a:solidFill>
                <a:cs typeface="Arial" panose="020B0604020202020204" pitchFamily="34" charset="0"/>
              </a:rPr>
              <a:t>La structure doit rémunérer des personnes aux profils souvent inédits. </a:t>
            </a:r>
            <a:r>
              <a:rPr lang="fr-FR" altLang="fr-FR" sz="2000" dirty="0" smtClean="0">
                <a:solidFill>
                  <a:schemeClr val="accent1"/>
                </a:solidFill>
                <a:cs typeface="Arial" panose="020B0604020202020204" pitchFamily="34" charset="0"/>
              </a:rPr>
              <a:t>Conflits à éliminer coûte que coûte</a:t>
            </a:r>
            <a:endParaRPr lang="fr-FR" altLang="fr-FR" sz="2000" dirty="0">
              <a:solidFill>
                <a:schemeClr val="accent1"/>
              </a:solidFill>
              <a:cs typeface="Arial" panose="020B0604020202020204" pitchFamily="34" charset="0"/>
            </a:endParaRPr>
          </a:p>
        </p:txBody>
      </p:sp>
    </p:spTree>
    <p:extLst>
      <p:ext uri="{BB962C8B-B14F-4D97-AF65-F5344CB8AC3E}">
        <p14:creationId xmlns:p14="http://schemas.microsoft.com/office/powerpoint/2010/main" val="88259012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5827">
                                            <p:txEl>
                                              <p:pRg st="0" end="0"/>
                                            </p:txEl>
                                          </p:spTgt>
                                        </p:tgtEl>
                                        <p:attrNameLst>
                                          <p:attrName>style.visibility</p:attrName>
                                        </p:attrNameLst>
                                      </p:cBhvr>
                                      <p:to>
                                        <p:strVal val="visible"/>
                                      </p:to>
                                    </p:set>
                                    <p:animEffect transition="in" filter="fade">
                                      <p:cBhvr>
                                        <p:cTn id="7" dur="2000"/>
                                        <p:tgtEl>
                                          <p:spTgt spid="205827">
                                            <p:txEl>
                                              <p:pRg st="0" end="0"/>
                                            </p:txEl>
                                          </p:spTgt>
                                        </p:tgtEl>
                                      </p:cBhvr>
                                    </p:animEffect>
                                  </p:childTnLst>
                                  <p:subTnLst>
                                    <p:animClr clrSpc="rgb" dir="cw">
                                      <p:cBhvr override="childStyle">
                                        <p:cTn dur="1" fill="hold" display="0" masterRel="nextClick" afterEffect="1"/>
                                        <p:tgtEl>
                                          <p:spTgt spid="205827">
                                            <p:txEl>
                                              <p:pRg st="0" end="0"/>
                                            </p:txEl>
                                          </p:spTgt>
                                        </p:tgtEl>
                                        <p:attrNameLst>
                                          <p:attrName>ppt_c</p:attrName>
                                        </p:attrNameLst>
                                      </p:cBhvr>
                                      <p:to>
                                        <a:schemeClr val="bg2"/>
                                      </p:to>
                                    </p:animClr>
                                  </p:subTnLst>
                                </p:cTn>
                              </p:par>
                              <p:par>
                                <p:cTn id="8" presetID="10" presetClass="entr" presetSubtype="0" fill="hold" grpId="0" nodeType="withEffect">
                                  <p:stCondLst>
                                    <p:cond delay="0"/>
                                  </p:stCondLst>
                                  <p:childTnLst>
                                    <p:set>
                                      <p:cBhvr>
                                        <p:cTn id="9" dur="1" fill="hold">
                                          <p:stCondLst>
                                            <p:cond delay="0"/>
                                          </p:stCondLst>
                                        </p:cTn>
                                        <p:tgtEl>
                                          <p:spTgt spid="205827">
                                            <p:txEl>
                                              <p:pRg st="1" end="1"/>
                                            </p:txEl>
                                          </p:spTgt>
                                        </p:tgtEl>
                                        <p:attrNameLst>
                                          <p:attrName>style.visibility</p:attrName>
                                        </p:attrNameLst>
                                      </p:cBhvr>
                                      <p:to>
                                        <p:strVal val="visible"/>
                                      </p:to>
                                    </p:set>
                                    <p:animEffect transition="in" filter="fade">
                                      <p:cBhvr>
                                        <p:cTn id="10" dur="2000"/>
                                        <p:tgtEl>
                                          <p:spTgt spid="205827">
                                            <p:txEl>
                                              <p:pRg st="1" end="1"/>
                                            </p:txEl>
                                          </p:spTgt>
                                        </p:tgtEl>
                                      </p:cBhvr>
                                    </p:animEffect>
                                  </p:childTnLst>
                                  <p:subTnLst>
                                    <p:animClr clrSpc="rgb" dir="cw">
                                      <p:cBhvr override="childStyle">
                                        <p:cTn dur="1" fill="hold" display="0" masterRel="nextClick" afterEffect="1"/>
                                        <p:tgtEl>
                                          <p:spTgt spid="205827">
                                            <p:txEl>
                                              <p:pRg st="1" end="1"/>
                                            </p:txEl>
                                          </p:spTgt>
                                        </p:tgtEl>
                                        <p:attrNameLst>
                                          <p:attrName>ppt_c</p:attrName>
                                        </p:attrNameLst>
                                      </p:cBhvr>
                                      <p:to>
                                        <a:schemeClr val="bg2"/>
                                      </p:to>
                                    </p:animClr>
                                  </p:subTnLst>
                                </p:cTn>
                              </p:par>
                              <p:par>
                                <p:cTn id="11" presetID="10" presetClass="entr" presetSubtype="0" fill="hold" grpId="0" nodeType="withEffect">
                                  <p:stCondLst>
                                    <p:cond delay="0"/>
                                  </p:stCondLst>
                                  <p:childTnLst>
                                    <p:set>
                                      <p:cBhvr>
                                        <p:cTn id="12" dur="1" fill="hold">
                                          <p:stCondLst>
                                            <p:cond delay="0"/>
                                          </p:stCondLst>
                                        </p:cTn>
                                        <p:tgtEl>
                                          <p:spTgt spid="205827">
                                            <p:txEl>
                                              <p:pRg st="2" end="2"/>
                                            </p:txEl>
                                          </p:spTgt>
                                        </p:tgtEl>
                                        <p:attrNameLst>
                                          <p:attrName>style.visibility</p:attrName>
                                        </p:attrNameLst>
                                      </p:cBhvr>
                                      <p:to>
                                        <p:strVal val="visible"/>
                                      </p:to>
                                    </p:set>
                                    <p:animEffect transition="in" filter="fade">
                                      <p:cBhvr>
                                        <p:cTn id="13" dur="2000"/>
                                        <p:tgtEl>
                                          <p:spTgt spid="205827">
                                            <p:txEl>
                                              <p:pRg st="2" end="2"/>
                                            </p:txEl>
                                          </p:spTgt>
                                        </p:tgtEl>
                                      </p:cBhvr>
                                    </p:animEffect>
                                  </p:childTnLst>
                                  <p:subTnLst>
                                    <p:animClr clrSpc="rgb" dir="cw">
                                      <p:cBhvr override="childStyle">
                                        <p:cTn dur="1" fill="hold" display="0" masterRel="nextClick" afterEffect="1"/>
                                        <p:tgtEl>
                                          <p:spTgt spid="205827">
                                            <p:txEl>
                                              <p:pRg st="2" end="2"/>
                                            </p:txEl>
                                          </p:spTgt>
                                        </p:tgtEl>
                                        <p:attrNameLst>
                                          <p:attrName>ppt_c</p:attrName>
                                        </p:attrNameLst>
                                      </p:cBhvr>
                                      <p:to>
                                        <a:schemeClr val="bg2"/>
                                      </p:to>
                                    </p:animClr>
                                  </p:subTnLst>
                                </p:cTn>
                              </p:par>
                              <p:par>
                                <p:cTn id="14" presetID="10" presetClass="entr" presetSubtype="0" fill="hold" grpId="0" nodeType="withEffect">
                                  <p:stCondLst>
                                    <p:cond delay="0"/>
                                  </p:stCondLst>
                                  <p:childTnLst>
                                    <p:set>
                                      <p:cBhvr>
                                        <p:cTn id="15" dur="1" fill="hold">
                                          <p:stCondLst>
                                            <p:cond delay="0"/>
                                          </p:stCondLst>
                                        </p:cTn>
                                        <p:tgtEl>
                                          <p:spTgt spid="205827">
                                            <p:txEl>
                                              <p:pRg st="3" end="3"/>
                                            </p:txEl>
                                          </p:spTgt>
                                        </p:tgtEl>
                                        <p:attrNameLst>
                                          <p:attrName>style.visibility</p:attrName>
                                        </p:attrNameLst>
                                      </p:cBhvr>
                                      <p:to>
                                        <p:strVal val="visible"/>
                                      </p:to>
                                    </p:set>
                                    <p:animEffect transition="in" filter="fade">
                                      <p:cBhvr>
                                        <p:cTn id="16" dur="2000"/>
                                        <p:tgtEl>
                                          <p:spTgt spid="205827">
                                            <p:txEl>
                                              <p:pRg st="3" end="3"/>
                                            </p:txEl>
                                          </p:spTgt>
                                        </p:tgtEl>
                                      </p:cBhvr>
                                    </p:animEffect>
                                  </p:childTnLst>
                                  <p:subTnLst>
                                    <p:animClr clrSpc="rgb" dir="cw">
                                      <p:cBhvr override="childStyle">
                                        <p:cTn dur="1" fill="hold" display="0" masterRel="nextClick" afterEffect="1"/>
                                        <p:tgtEl>
                                          <p:spTgt spid="205827">
                                            <p:txEl>
                                              <p:pRg st="3" end="3"/>
                                            </p:txEl>
                                          </p:spTgt>
                                        </p:tgtEl>
                                        <p:attrNameLst>
                                          <p:attrName>ppt_c</p:attrName>
                                        </p:attrNameLst>
                                      </p:cBhvr>
                                      <p:to>
                                        <a:schemeClr val="bg2"/>
                                      </p:to>
                                    </p:animClr>
                                  </p:subTnLst>
                                </p:cTn>
                              </p:par>
                              <p:par>
                                <p:cTn id="17" presetID="10" presetClass="entr" presetSubtype="0" fill="hold" grpId="0" nodeType="withEffect">
                                  <p:stCondLst>
                                    <p:cond delay="0"/>
                                  </p:stCondLst>
                                  <p:childTnLst>
                                    <p:set>
                                      <p:cBhvr>
                                        <p:cTn id="18" dur="1" fill="hold">
                                          <p:stCondLst>
                                            <p:cond delay="0"/>
                                          </p:stCondLst>
                                        </p:cTn>
                                        <p:tgtEl>
                                          <p:spTgt spid="205827">
                                            <p:txEl>
                                              <p:pRg st="4" end="4"/>
                                            </p:txEl>
                                          </p:spTgt>
                                        </p:tgtEl>
                                        <p:attrNameLst>
                                          <p:attrName>style.visibility</p:attrName>
                                        </p:attrNameLst>
                                      </p:cBhvr>
                                      <p:to>
                                        <p:strVal val="visible"/>
                                      </p:to>
                                    </p:set>
                                    <p:animEffect transition="in" filter="fade">
                                      <p:cBhvr>
                                        <p:cTn id="19" dur="2000"/>
                                        <p:tgtEl>
                                          <p:spTgt spid="205827">
                                            <p:txEl>
                                              <p:pRg st="4" end="4"/>
                                            </p:txEl>
                                          </p:spTgt>
                                        </p:tgtEl>
                                      </p:cBhvr>
                                    </p:animEffect>
                                  </p:childTnLst>
                                  <p:subTnLst>
                                    <p:animClr clrSpc="rgb" dir="cw">
                                      <p:cBhvr override="childStyle">
                                        <p:cTn dur="1" fill="hold" display="0" masterRel="nextClick" afterEffect="1"/>
                                        <p:tgtEl>
                                          <p:spTgt spid="205827">
                                            <p:txEl>
                                              <p:pRg st="4" end="4"/>
                                            </p:txEl>
                                          </p:spTgt>
                                        </p:tgtEl>
                                        <p:attrNameLst>
                                          <p:attrName>ppt_c</p:attrName>
                                        </p:attrNameLst>
                                      </p:cBhvr>
                                      <p:to>
                                        <a:schemeClr val="bg2"/>
                                      </p:to>
                                    </p:animClr>
                                  </p:subTnLst>
                                </p:cTn>
                              </p:par>
                              <p:par>
                                <p:cTn id="20" presetID="10" presetClass="entr" presetSubtype="0" fill="hold" grpId="0" nodeType="withEffect">
                                  <p:stCondLst>
                                    <p:cond delay="0"/>
                                  </p:stCondLst>
                                  <p:childTnLst>
                                    <p:set>
                                      <p:cBhvr>
                                        <p:cTn id="21" dur="1" fill="hold">
                                          <p:stCondLst>
                                            <p:cond delay="0"/>
                                          </p:stCondLst>
                                        </p:cTn>
                                        <p:tgtEl>
                                          <p:spTgt spid="205827">
                                            <p:txEl>
                                              <p:pRg st="5" end="5"/>
                                            </p:txEl>
                                          </p:spTgt>
                                        </p:tgtEl>
                                        <p:attrNameLst>
                                          <p:attrName>style.visibility</p:attrName>
                                        </p:attrNameLst>
                                      </p:cBhvr>
                                      <p:to>
                                        <p:strVal val="visible"/>
                                      </p:to>
                                    </p:set>
                                    <p:animEffect transition="in" filter="fade">
                                      <p:cBhvr>
                                        <p:cTn id="22" dur="2000"/>
                                        <p:tgtEl>
                                          <p:spTgt spid="205827">
                                            <p:txEl>
                                              <p:pRg st="5" end="5"/>
                                            </p:txEl>
                                          </p:spTgt>
                                        </p:tgtEl>
                                      </p:cBhvr>
                                    </p:animEffect>
                                  </p:childTnLst>
                                  <p:subTnLst>
                                    <p:animClr clrSpc="rgb" dir="cw">
                                      <p:cBhvr override="childStyle">
                                        <p:cTn dur="1" fill="hold" display="0" masterRel="nextClick" afterEffect="1"/>
                                        <p:tgtEl>
                                          <p:spTgt spid="205827">
                                            <p:txEl>
                                              <p:pRg st="5" end="5"/>
                                            </p:txEl>
                                          </p:spTgt>
                                        </p:tgtEl>
                                        <p:attrNameLst>
                                          <p:attrName>ppt_c</p:attrName>
                                        </p:attrNameLst>
                                      </p:cBhvr>
                                      <p:to>
                                        <a:schemeClr val="bg2"/>
                                      </p:to>
                                    </p:animClr>
                                  </p:subTnLst>
                                </p:cTn>
                              </p:par>
                              <p:par>
                                <p:cTn id="23" presetID="10" presetClass="entr" presetSubtype="0" fill="hold" grpId="0" nodeType="withEffect">
                                  <p:stCondLst>
                                    <p:cond delay="0"/>
                                  </p:stCondLst>
                                  <p:childTnLst>
                                    <p:set>
                                      <p:cBhvr>
                                        <p:cTn id="24" dur="1" fill="hold">
                                          <p:stCondLst>
                                            <p:cond delay="0"/>
                                          </p:stCondLst>
                                        </p:cTn>
                                        <p:tgtEl>
                                          <p:spTgt spid="205827">
                                            <p:txEl>
                                              <p:pRg st="6" end="6"/>
                                            </p:txEl>
                                          </p:spTgt>
                                        </p:tgtEl>
                                        <p:attrNameLst>
                                          <p:attrName>style.visibility</p:attrName>
                                        </p:attrNameLst>
                                      </p:cBhvr>
                                      <p:to>
                                        <p:strVal val="visible"/>
                                      </p:to>
                                    </p:set>
                                    <p:animEffect transition="in" filter="fade">
                                      <p:cBhvr>
                                        <p:cTn id="25" dur="2000"/>
                                        <p:tgtEl>
                                          <p:spTgt spid="205827">
                                            <p:txEl>
                                              <p:pRg st="6" end="6"/>
                                            </p:txEl>
                                          </p:spTgt>
                                        </p:tgtEl>
                                      </p:cBhvr>
                                    </p:animEffect>
                                  </p:childTnLst>
                                  <p:subTnLst>
                                    <p:animClr clrSpc="rgb" dir="cw">
                                      <p:cBhvr override="childStyle">
                                        <p:cTn dur="1" fill="hold" display="0" masterRel="nextClick" afterEffect="1"/>
                                        <p:tgtEl>
                                          <p:spTgt spid="205827">
                                            <p:txEl>
                                              <p:pRg st="6" end="6"/>
                                            </p:txEl>
                                          </p:spTgt>
                                        </p:tgtEl>
                                        <p:attrNameLst>
                                          <p:attrName>ppt_c</p:attrName>
                                        </p:attrNameLst>
                                      </p:cBhvr>
                                      <p:to>
                                        <a:schemeClr val="bg2"/>
                                      </p:to>
                                    </p:animClr>
                                  </p:subTnLst>
                                </p:cTn>
                              </p:par>
                              <p:par>
                                <p:cTn id="26" presetID="10" presetClass="entr" presetSubtype="0" fill="hold" grpId="0" nodeType="withEffect">
                                  <p:stCondLst>
                                    <p:cond delay="0"/>
                                  </p:stCondLst>
                                  <p:childTnLst>
                                    <p:set>
                                      <p:cBhvr>
                                        <p:cTn id="27" dur="1" fill="hold">
                                          <p:stCondLst>
                                            <p:cond delay="0"/>
                                          </p:stCondLst>
                                        </p:cTn>
                                        <p:tgtEl>
                                          <p:spTgt spid="205827">
                                            <p:txEl>
                                              <p:pRg st="7" end="7"/>
                                            </p:txEl>
                                          </p:spTgt>
                                        </p:tgtEl>
                                        <p:attrNameLst>
                                          <p:attrName>style.visibility</p:attrName>
                                        </p:attrNameLst>
                                      </p:cBhvr>
                                      <p:to>
                                        <p:strVal val="visible"/>
                                      </p:to>
                                    </p:set>
                                    <p:animEffect transition="in" filter="fade">
                                      <p:cBhvr>
                                        <p:cTn id="28" dur="2000"/>
                                        <p:tgtEl>
                                          <p:spTgt spid="205827">
                                            <p:txEl>
                                              <p:pRg st="7" end="7"/>
                                            </p:txEl>
                                          </p:spTgt>
                                        </p:tgtEl>
                                      </p:cBhvr>
                                    </p:animEffect>
                                  </p:childTnLst>
                                  <p:subTnLst>
                                    <p:animClr clrSpc="rgb" dir="cw">
                                      <p:cBhvr override="childStyle">
                                        <p:cTn dur="1" fill="hold" display="0" masterRel="nextClick" afterEffect="1"/>
                                        <p:tgtEl>
                                          <p:spTgt spid="205827">
                                            <p:txEl>
                                              <p:pRg st="7" end="7"/>
                                            </p:txEl>
                                          </p:spTgt>
                                        </p:tgtEl>
                                        <p:attrNameLst>
                                          <p:attrName>ppt_c</p:attrName>
                                        </p:attrNameLst>
                                      </p:cBhvr>
                                      <p:to>
                                        <a:schemeClr val="bg2"/>
                                      </p:to>
                                    </p:animClr>
                                  </p:subTnLst>
                                </p:cTn>
                              </p:par>
                              <p:par>
                                <p:cTn id="29" presetID="10" presetClass="entr" presetSubtype="0" fill="hold" grpId="0" nodeType="withEffect">
                                  <p:stCondLst>
                                    <p:cond delay="0"/>
                                  </p:stCondLst>
                                  <p:childTnLst>
                                    <p:set>
                                      <p:cBhvr>
                                        <p:cTn id="30" dur="1" fill="hold">
                                          <p:stCondLst>
                                            <p:cond delay="0"/>
                                          </p:stCondLst>
                                        </p:cTn>
                                        <p:tgtEl>
                                          <p:spTgt spid="205827">
                                            <p:txEl>
                                              <p:pRg st="8" end="8"/>
                                            </p:txEl>
                                          </p:spTgt>
                                        </p:tgtEl>
                                        <p:attrNameLst>
                                          <p:attrName>style.visibility</p:attrName>
                                        </p:attrNameLst>
                                      </p:cBhvr>
                                      <p:to>
                                        <p:strVal val="visible"/>
                                      </p:to>
                                    </p:set>
                                    <p:animEffect transition="in" filter="fade">
                                      <p:cBhvr>
                                        <p:cTn id="31" dur="2000"/>
                                        <p:tgtEl>
                                          <p:spTgt spid="205827">
                                            <p:txEl>
                                              <p:pRg st="8" end="8"/>
                                            </p:txEl>
                                          </p:spTgt>
                                        </p:tgtEl>
                                      </p:cBhvr>
                                    </p:animEffect>
                                  </p:childTnLst>
                                  <p:subTnLst>
                                    <p:animClr clrSpc="rgb" dir="cw">
                                      <p:cBhvr override="childStyle">
                                        <p:cTn dur="1" fill="hold" display="0" masterRel="nextClick" afterEffect="1"/>
                                        <p:tgtEl>
                                          <p:spTgt spid="205827">
                                            <p:txEl>
                                              <p:pRg st="8" end="8"/>
                                            </p:txEl>
                                          </p:spTgt>
                                        </p:tgtEl>
                                        <p:attrNameLst>
                                          <p:attrName>ppt_c</p:attrName>
                                        </p:attrNameLst>
                                      </p:cBhvr>
                                      <p:to>
                                        <a:schemeClr val="bg2"/>
                                      </p:to>
                                    </p:animClr>
                                  </p:subTnLst>
                                </p:cTn>
                              </p:par>
                              <p:par>
                                <p:cTn id="32" presetID="10" presetClass="entr" presetSubtype="0" fill="hold" grpId="0" nodeType="withEffect">
                                  <p:stCondLst>
                                    <p:cond delay="0"/>
                                  </p:stCondLst>
                                  <p:childTnLst>
                                    <p:set>
                                      <p:cBhvr>
                                        <p:cTn id="33" dur="1" fill="hold">
                                          <p:stCondLst>
                                            <p:cond delay="0"/>
                                          </p:stCondLst>
                                        </p:cTn>
                                        <p:tgtEl>
                                          <p:spTgt spid="205827">
                                            <p:txEl>
                                              <p:pRg st="9" end="9"/>
                                            </p:txEl>
                                          </p:spTgt>
                                        </p:tgtEl>
                                        <p:attrNameLst>
                                          <p:attrName>style.visibility</p:attrName>
                                        </p:attrNameLst>
                                      </p:cBhvr>
                                      <p:to>
                                        <p:strVal val="visible"/>
                                      </p:to>
                                    </p:set>
                                    <p:animEffect transition="in" filter="fade">
                                      <p:cBhvr>
                                        <p:cTn id="34" dur="2000"/>
                                        <p:tgtEl>
                                          <p:spTgt spid="205827">
                                            <p:txEl>
                                              <p:pRg st="9" end="9"/>
                                            </p:txEl>
                                          </p:spTgt>
                                        </p:tgtEl>
                                      </p:cBhvr>
                                    </p:animEffect>
                                  </p:childTnLst>
                                  <p:subTnLst>
                                    <p:animClr clrSpc="rgb" dir="cw">
                                      <p:cBhvr override="childStyle">
                                        <p:cTn dur="1" fill="hold" display="0" masterRel="nextClick" afterEffect="1"/>
                                        <p:tgtEl>
                                          <p:spTgt spid="205827">
                                            <p:txEl>
                                              <p:pRg st="9" end="9"/>
                                            </p:txEl>
                                          </p:spTgt>
                                        </p:tgtEl>
                                        <p:attrNameLst>
                                          <p:attrName>ppt_c</p:attrName>
                                        </p:attrNameLst>
                                      </p:cBhvr>
                                      <p:to>
                                        <a:schemeClr val="bg2"/>
                                      </p:to>
                                    </p:animClr>
                                  </p:subTnLst>
                                </p:cTn>
                              </p:par>
                              <p:par>
                                <p:cTn id="35" presetID="10" presetClass="entr" presetSubtype="0" fill="hold" grpId="0" nodeType="withEffect">
                                  <p:stCondLst>
                                    <p:cond delay="0"/>
                                  </p:stCondLst>
                                  <p:childTnLst>
                                    <p:set>
                                      <p:cBhvr>
                                        <p:cTn id="36" dur="1" fill="hold">
                                          <p:stCondLst>
                                            <p:cond delay="0"/>
                                          </p:stCondLst>
                                        </p:cTn>
                                        <p:tgtEl>
                                          <p:spTgt spid="205827">
                                            <p:txEl>
                                              <p:pRg st="10" end="10"/>
                                            </p:txEl>
                                          </p:spTgt>
                                        </p:tgtEl>
                                        <p:attrNameLst>
                                          <p:attrName>style.visibility</p:attrName>
                                        </p:attrNameLst>
                                      </p:cBhvr>
                                      <p:to>
                                        <p:strVal val="visible"/>
                                      </p:to>
                                    </p:set>
                                    <p:animEffect transition="in" filter="fade">
                                      <p:cBhvr>
                                        <p:cTn id="37" dur="2000"/>
                                        <p:tgtEl>
                                          <p:spTgt spid="205827">
                                            <p:txEl>
                                              <p:pRg st="10" end="10"/>
                                            </p:txEl>
                                          </p:spTgt>
                                        </p:tgtEl>
                                      </p:cBhvr>
                                    </p:animEffect>
                                  </p:childTnLst>
                                  <p:subTnLst>
                                    <p:animClr clrSpc="rgb" dir="cw">
                                      <p:cBhvr override="childStyle">
                                        <p:cTn dur="1" fill="hold" display="0" masterRel="nextClick" afterEffect="1"/>
                                        <p:tgtEl>
                                          <p:spTgt spid="205827">
                                            <p:txEl>
                                              <p:pRg st="10" end="10"/>
                                            </p:txEl>
                                          </p:spTgt>
                                        </p:tgtEl>
                                        <p:attrNameLst>
                                          <p:attrName>ppt_c</p:attrName>
                                        </p:attrNameLst>
                                      </p:cBhvr>
                                      <p:to>
                                        <a:schemeClr val="bg2"/>
                                      </p:to>
                                    </p:animClr>
                                  </p:subTnLst>
                                </p:cTn>
                              </p:par>
                              <p:par>
                                <p:cTn id="38" presetID="10" presetClass="entr" presetSubtype="0" fill="hold" grpId="0" nodeType="withEffect">
                                  <p:stCondLst>
                                    <p:cond delay="0"/>
                                  </p:stCondLst>
                                  <p:childTnLst>
                                    <p:set>
                                      <p:cBhvr>
                                        <p:cTn id="39" dur="1" fill="hold">
                                          <p:stCondLst>
                                            <p:cond delay="0"/>
                                          </p:stCondLst>
                                        </p:cTn>
                                        <p:tgtEl>
                                          <p:spTgt spid="205827">
                                            <p:txEl>
                                              <p:pRg st="11" end="11"/>
                                            </p:txEl>
                                          </p:spTgt>
                                        </p:tgtEl>
                                        <p:attrNameLst>
                                          <p:attrName>style.visibility</p:attrName>
                                        </p:attrNameLst>
                                      </p:cBhvr>
                                      <p:to>
                                        <p:strVal val="visible"/>
                                      </p:to>
                                    </p:set>
                                    <p:animEffect transition="in" filter="fade">
                                      <p:cBhvr>
                                        <p:cTn id="40" dur="2000"/>
                                        <p:tgtEl>
                                          <p:spTgt spid="205827">
                                            <p:txEl>
                                              <p:pRg st="11" end="11"/>
                                            </p:txEl>
                                          </p:spTgt>
                                        </p:tgtEl>
                                      </p:cBhvr>
                                    </p:animEffect>
                                  </p:childTnLst>
                                  <p:subTnLst>
                                    <p:animClr clrSpc="rgb" dir="cw">
                                      <p:cBhvr override="childStyle">
                                        <p:cTn dur="1" fill="hold" display="0" masterRel="nextClick" afterEffect="1"/>
                                        <p:tgtEl>
                                          <p:spTgt spid="205827">
                                            <p:txEl>
                                              <p:pRg st="11" end="11"/>
                                            </p:txEl>
                                          </p:spTgt>
                                        </p:tgtEl>
                                        <p:attrNameLst>
                                          <p:attrName>ppt_c</p:attrName>
                                        </p:attrNameLst>
                                      </p:cBhvr>
                                      <p:to>
                                        <a:schemeClr val="bg2"/>
                                      </p:to>
                                    </p:animClr>
                                  </p:subTnLst>
                                </p:cTn>
                              </p:par>
                              <p:par>
                                <p:cTn id="41" presetID="10" presetClass="entr" presetSubtype="0" fill="hold" grpId="0" nodeType="withEffect">
                                  <p:stCondLst>
                                    <p:cond delay="0"/>
                                  </p:stCondLst>
                                  <p:childTnLst>
                                    <p:set>
                                      <p:cBhvr>
                                        <p:cTn id="42" dur="1" fill="hold">
                                          <p:stCondLst>
                                            <p:cond delay="0"/>
                                          </p:stCondLst>
                                        </p:cTn>
                                        <p:tgtEl>
                                          <p:spTgt spid="205827">
                                            <p:txEl>
                                              <p:pRg st="12" end="12"/>
                                            </p:txEl>
                                          </p:spTgt>
                                        </p:tgtEl>
                                        <p:attrNameLst>
                                          <p:attrName>style.visibility</p:attrName>
                                        </p:attrNameLst>
                                      </p:cBhvr>
                                      <p:to>
                                        <p:strVal val="visible"/>
                                      </p:to>
                                    </p:set>
                                    <p:animEffect transition="in" filter="fade">
                                      <p:cBhvr>
                                        <p:cTn id="43" dur="2000"/>
                                        <p:tgtEl>
                                          <p:spTgt spid="205827">
                                            <p:txEl>
                                              <p:pRg st="12" end="12"/>
                                            </p:txEl>
                                          </p:spTgt>
                                        </p:tgtEl>
                                      </p:cBhvr>
                                    </p:animEffect>
                                  </p:childTnLst>
                                  <p:subTnLst>
                                    <p:animClr clrSpc="rgb" dir="cw">
                                      <p:cBhvr override="childStyle">
                                        <p:cTn dur="1" fill="hold" display="0" masterRel="nextClick" afterEffect="1"/>
                                        <p:tgtEl>
                                          <p:spTgt spid="205827">
                                            <p:txEl>
                                              <p:pRg st="12" end="12"/>
                                            </p:txEl>
                                          </p:spTgt>
                                        </p:tgtEl>
                                        <p:attrNameLst>
                                          <p:attrName>ppt_c</p:attrName>
                                        </p:attrNameLst>
                                      </p:cBhvr>
                                      <p:to>
                                        <a:schemeClr val="bg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827"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3" name="Espace réservé du texte 2"/>
          <p:cNvSpPr>
            <a:spLocks noGrp="1"/>
          </p:cNvSpPr>
          <p:nvPr>
            <p:ph type="body" idx="1"/>
          </p:nvPr>
        </p:nvSpPr>
        <p:spPr>
          <a:xfrm>
            <a:off x="827584" y="1268760"/>
            <a:ext cx="7772400" cy="1500187"/>
          </a:xfrm>
        </p:spPr>
        <p:txBody>
          <a:bodyPr/>
          <a:lstStyle/>
          <a:p>
            <a:pPr algn="ctr"/>
            <a:r>
              <a:rPr lang="fr-FR" sz="4000" dirty="0" smtClean="0"/>
              <a:t>2. Les différents types de conflits</a:t>
            </a:r>
            <a:endParaRPr lang="fr-FR" sz="4000" dirty="0"/>
          </a:p>
        </p:txBody>
      </p:sp>
    </p:spTree>
    <p:extLst>
      <p:ext uri="{BB962C8B-B14F-4D97-AF65-F5344CB8AC3E}">
        <p14:creationId xmlns:p14="http://schemas.microsoft.com/office/powerpoint/2010/main" val="32046007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endParaRPr lang="fr-FR" dirty="0"/>
          </a:p>
        </p:txBody>
      </p:sp>
      <p:sp>
        <p:nvSpPr>
          <p:cNvPr id="5" name="Espace réservé du texte 4"/>
          <p:cNvSpPr>
            <a:spLocks noGrp="1"/>
          </p:cNvSpPr>
          <p:nvPr>
            <p:ph type="body" idx="1"/>
          </p:nvPr>
        </p:nvSpPr>
        <p:spPr/>
        <p:txBody>
          <a:bodyPr/>
          <a:lstStyle/>
          <a:p>
            <a:pPr algn="ctr"/>
            <a:r>
              <a:rPr lang="fr-FR" dirty="0" smtClean="0"/>
              <a:t>Conflits de fond</a:t>
            </a:r>
            <a:endParaRPr lang="fr-FR" dirty="0"/>
          </a:p>
        </p:txBody>
      </p:sp>
      <p:sp>
        <p:nvSpPr>
          <p:cNvPr id="6" name="Espace réservé du contenu 5"/>
          <p:cNvSpPr>
            <a:spLocks noGrp="1"/>
          </p:cNvSpPr>
          <p:nvPr>
            <p:ph sz="half" idx="2"/>
          </p:nvPr>
        </p:nvSpPr>
        <p:spPr>
          <a:xfrm>
            <a:off x="467544" y="2276872"/>
            <a:ext cx="4040188" cy="3951288"/>
          </a:xfrm>
        </p:spPr>
        <p:txBody>
          <a:bodyPr/>
          <a:lstStyle/>
          <a:p>
            <a:r>
              <a:rPr lang="fr-FR" dirty="0" smtClean="0"/>
              <a:t>Désaccord sur les objectifs à poursuivre ou sur les moyens d’y parvenir</a:t>
            </a:r>
          </a:p>
          <a:p>
            <a:r>
              <a:rPr lang="fr-FR" dirty="0" smtClean="0"/>
              <a:t>Exemples nombreux et naturels </a:t>
            </a:r>
            <a:endParaRPr lang="fr-FR" dirty="0"/>
          </a:p>
        </p:txBody>
      </p:sp>
      <p:sp>
        <p:nvSpPr>
          <p:cNvPr id="7" name="Espace réservé du texte 6"/>
          <p:cNvSpPr>
            <a:spLocks noGrp="1"/>
          </p:cNvSpPr>
          <p:nvPr>
            <p:ph type="body" sz="quarter" idx="3"/>
          </p:nvPr>
        </p:nvSpPr>
        <p:spPr/>
        <p:txBody>
          <a:bodyPr/>
          <a:lstStyle/>
          <a:p>
            <a:pPr algn="ctr"/>
            <a:r>
              <a:rPr lang="fr-FR" dirty="0" smtClean="0"/>
              <a:t>Conflits émotionnels</a:t>
            </a:r>
            <a:endParaRPr lang="fr-FR" dirty="0"/>
          </a:p>
        </p:txBody>
      </p:sp>
      <p:sp>
        <p:nvSpPr>
          <p:cNvPr id="8" name="Espace réservé du contenu 7"/>
          <p:cNvSpPr>
            <a:spLocks noGrp="1"/>
          </p:cNvSpPr>
          <p:nvPr>
            <p:ph sz="quarter" idx="4"/>
          </p:nvPr>
        </p:nvSpPr>
        <p:spPr>
          <a:xfrm>
            <a:off x="4860032" y="2276872"/>
            <a:ext cx="4041775" cy="3951288"/>
          </a:xfrm>
        </p:spPr>
        <p:txBody>
          <a:bodyPr/>
          <a:lstStyle/>
          <a:p>
            <a:r>
              <a:rPr lang="fr-FR" dirty="0" smtClean="0"/>
              <a:t>Sentiments négatifs à gérer</a:t>
            </a:r>
          </a:p>
          <a:p>
            <a:r>
              <a:rPr lang="fr-FR" dirty="0" smtClean="0"/>
              <a:t>Colère</a:t>
            </a:r>
          </a:p>
          <a:p>
            <a:r>
              <a:rPr lang="fr-FR" dirty="0" smtClean="0"/>
              <a:t>Animosité</a:t>
            </a:r>
          </a:p>
          <a:p>
            <a:r>
              <a:rPr lang="fr-FR" dirty="0" smtClean="0"/>
              <a:t>Crainte</a:t>
            </a:r>
          </a:p>
          <a:p>
            <a:r>
              <a:rPr lang="fr-FR" dirty="0" smtClean="0"/>
              <a:t>rancune</a:t>
            </a:r>
            <a:endParaRPr lang="fr-FR" dirty="0"/>
          </a:p>
        </p:txBody>
      </p:sp>
    </p:spTree>
    <p:extLst>
      <p:ext uri="{BB962C8B-B14F-4D97-AF65-F5344CB8AC3E}">
        <p14:creationId xmlns:p14="http://schemas.microsoft.com/office/powerpoint/2010/main" val="4378145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3" name="Espace réservé du texte 2"/>
          <p:cNvSpPr>
            <a:spLocks noGrp="1"/>
          </p:cNvSpPr>
          <p:nvPr>
            <p:ph type="body" idx="1"/>
          </p:nvPr>
        </p:nvSpPr>
        <p:spPr/>
        <p:txBody>
          <a:bodyPr/>
          <a:lstStyle/>
          <a:p>
            <a:r>
              <a:rPr lang="fr-FR" dirty="0" smtClean="0"/>
              <a:t>Conflits intrapersonnels</a:t>
            </a:r>
            <a:endParaRPr lang="fr-FR" dirty="0"/>
          </a:p>
        </p:txBody>
      </p:sp>
      <p:sp>
        <p:nvSpPr>
          <p:cNvPr id="4" name="Espace réservé du contenu 3"/>
          <p:cNvSpPr>
            <a:spLocks noGrp="1"/>
          </p:cNvSpPr>
          <p:nvPr>
            <p:ph sz="half" idx="2"/>
          </p:nvPr>
        </p:nvSpPr>
        <p:spPr>
          <a:xfrm>
            <a:off x="457200" y="2174875"/>
            <a:ext cx="4040188" cy="1614165"/>
          </a:xfrm>
        </p:spPr>
        <p:txBody>
          <a:bodyPr/>
          <a:lstStyle/>
          <a:p>
            <a:r>
              <a:rPr lang="fr-FR" dirty="0" smtClean="0"/>
              <a:t>Approche-approche</a:t>
            </a:r>
          </a:p>
          <a:p>
            <a:r>
              <a:rPr lang="fr-FR" dirty="0" smtClean="0"/>
              <a:t>Évitement-évitement</a:t>
            </a:r>
          </a:p>
          <a:p>
            <a:r>
              <a:rPr lang="fr-FR" dirty="0" smtClean="0"/>
              <a:t>Approche-évitement</a:t>
            </a:r>
          </a:p>
          <a:p>
            <a:endParaRPr lang="fr-FR" dirty="0"/>
          </a:p>
        </p:txBody>
      </p:sp>
      <p:sp>
        <p:nvSpPr>
          <p:cNvPr id="5" name="Espace réservé du texte 4"/>
          <p:cNvSpPr>
            <a:spLocks noGrp="1"/>
          </p:cNvSpPr>
          <p:nvPr>
            <p:ph type="body" sz="quarter" idx="3"/>
          </p:nvPr>
        </p:nvSpPr>
        <p:spPr/>
        <p:txBody>
          <a:bodyPr/>
          <a:lstStyle/>
          <a:p>
            <a:r>
              <a:rPr lang="fr-FR" dirty="0" smtClean="0"/>
              <a:t>Conflits interpersonnels</a:t>
            </a:r>
            <a:endParaRPr lang="fr-FR" dirty="0"/>
          </a:p>
        </p:txBody>
      </p:sp>
      <p:sp>
        <p:nvSpPr>
          <p:cNvPr id="6" name="Espace réservé du contenu 5"/>
          <p:cNvSpPr>
            <a:spLocks noGrp="1"/>
          </p:cNvSpPr>
          <p:nvPr>
            <p:ph sz="quarter" idx="4"/>
          </p:nvPr>
        </p:nvSpPr>
        <p:spPr>
          <a:xfrm>
            <a:off x="4645025" y="2174875"/>
            <a:ext cx="4041775" cy="1614165"/>
          </a:xfrm>
        </p:spPr>
        <p:txBody>
          <a:bodyPr/>
          <a:lstStyle/>
          <a:p>
            <a:r>
              <a:rPr lang="fr-FR" dirty="0" smtClean="0"/>
              <a:t>Opposant deux voir plusieurs salariés entre eux </a:t>
            </a:r>
            <a:endParaRPr lang="fr-FR" dirty="0"/>
          </a:p>
        </p:txBody>
      </p:sp>
      <p:sp>
        <p:nvSpPr>
          <p:cNvPr id="7" name="Espace réservé du texte 2"/>
          <p:cNvSpPr txBox="1">
            <a:spLocks/>
          </p:cNvSpPr>
          <p:nvPr/>
        </p:nvSpPr>
        <p:spPr bwMode="auto">
          <a:xfrm>
            <a:off x="467544" y="3573016"/>
            <a:ext cx="4040188" cy="639762"/>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marL="0" indent="0" algn="l" rtl="0" eaLnBrk="0" fontAlgn="base" hangingPunct="0">
              <a:spcBef>
                <a:spcPct val="20000"/>
              </a:spcBef>
              <a:spcAft>
                <a:spcPct val="0"/>
              </a:spcAft>
              <a:buFont typeface="Arial" charset="0"/>
              <a:buNone/>
              <a:defRPr sz="2400" b="1" kern="1200">
                <a:solidFill>
                  <a:schemeClr val="tx1"/>
                </a:solidFill>
                <a:latin typeface="+mn-lt"/>
                <a:ea typeface="+mn-ea"/>
                <a:cs typeface="+mn-cs"/>
              </a:defRPr>
            </a:lvl1pPr>
            <a:lvl2pPr marL="457200" indent="0" algn="l" rtl="0" eaLnBrk="0" fontAlgn="base" hangingPunct="0">
              <a:spcBef>
                <a:spcPct val="20000"/>
              </a:spcBef>
              <a:spcAft>
                <a:spcPct val="0"/>
              </a:spcAft>
              <a:buFont typeface="Arial" charset="0"/>
              <a:buNone/>
              <a:defRPr sz="2000" b="1" kern="1200">
                <a:solidFill>
                  <a:schemeClr val="tx1"/>
                </a:solidFill>
                <a:latin typeface="+mn-lt"/>
                <a:ea typeface="+mn-ea"/>
                <a:cs typeface="+mn-cs"/>
              </a:defRPr>
            </a:lvl2pPr>
            <a:lvl3pPr marL="914400" indent="0" algn="l" rtl="0" eaLnBrk="0" fontAlgn="base" hangingPunct="0">
              <a:spcBef>
                <a:spcPct val="20000"/>
              </a:spcBef>
              <a:spcAft>
                <a:spcPct val="0"/>
              </a:spcAft>
              <a:buFont typeface="Arial" charset="0"/>
              <a:buNone/>
              <a:defRPr sz="1800" b="1" kern="1200">
                <a:solidFill>
                  <a:schemeClr val="tx1"/>
                </a:solidFill>
                <a:latin typeface="+mn-lt"/>
                <a:ea typeface="+mn-ea"/>
                <a:cs typeface="+mn-cs"/>
              </a:defRPr>
            </a:lvl3pPr>
            <a:lvl4pPr marL="1371600" indent="0" algn="l" rtl="0" eaLnBrk="0" fontAlgn="base" hangingPunct="0">
              <a:spcBef>
                <a:spcPct val="20000"/>
              </a:spcBef>
              <a:spcAft>
                <a:spcPct val="0"/>
              </a:spcAft>
              <a:buFont typeface="Arial" charset="0"/>
              <a:buNone/>
              <a:defRPr sz="1600" b="1" kern="1200">
                <a:solidFill>
                  <a:schemeClr val="tx1"/>
                </a:solidFill>
                <a:latin typeface="+mn-lt"/>
                <a:ea typeface="+mn-ea"/>
                <a:cs typeface="+mn-cs"/>
              </a:defRPr>
            </a:lvl4pPr>
            <a:lvl5pPr marL="1828800" indent="0" algn="l" rtl="0" eaLnBrk="0" fontAlgn="base" hangingPunct="0">
              <a:spcBef>
                <a:spcPct val="20000"/>
              </a:spcBef>
              <a:spcAft>
                <a:spcPct val="0"/>
              </a:spcAft>
              <a:buFont typeface="Arial" charset="0"/>
              <a:buNone/>
              <a:defRPr sz="1600" b="1" kern="1200">
                <a:solidFill>
                  <a:schemeClr val="tx1"/>
                </a:solidFill>
                <a:latin typeface="+mn-lt"/>
                <a:ea typeface="+mn-ea"/>
                <a:cs typeface="+mn-cs"/>
              </a:defRPr>
            </a:lvl5pPr>
            <a:lvl6pPr marL="22860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6pPr>
            <a:lvl7pPr marL="27432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7pPr>
            <a:lvl8pPr marL="32004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8pPr>
            <a:lvl9pPr marL="36576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9pPr>
          </a:lstStyle>
          <a:p>
            <a:r>
              <a:rPr lang="fr-FR" dirty="0" smtClean="0"/>
              <a:t>Conflits intergroupes</a:t>
            </a:r>
            <a:endParaRPr lang="fr-FR" dirty="0"/>
          </a:p>
        </p:txBody>
      </p:sp>
      <p:sp>
        <p:nvSpPr>
          <p:cNvPr id="10" name="Espace réservé du texte 2"/>
          <p:cNvSpPr txBox="1">
            <a:spLocks/>
          </p:cNvSpPr>
          <p:nvPr/>
        </p:nvSpPr>
        <p:spPr bwMode="auto">
          <a:xfrm>
            <a:off x="4644008" y="3573016"/>
            <a:ext cx="4040188" cy="639762"/>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marL="0" indent="0" algn="l" rtl="0" eaLnBrk="0" fontAlgn="base" hangingPunct="0">
              <a:spcBef>
                <a:spcPct val="20000"/>
              </a:spcBef>
              <a:spcAft>
                <a:spcPct val="0"/>
              </a:spcAft>
              <a:buFont typeface="Arial" charset="0"/>
              <a:buNone/>
              <a:defRPr sz="2400" b="1" kern="1200">
                <a:solidFill>
                  <a:schemeClr val="tx1"/>
                </a:solidFill>
                <a:latin typeface="+mn-lt"/>
                <a:ea typeface="+mn-ea"/>
                <a:cs typeface="+mn-cs"/>
              </a:defRPr>
            </a:lvl1pPr>
            <a:lvl2pPr marL="457200" indent="0" algn="l" rtl="0" eaLnBrk="0" fontAlgn="base" hangingPunct="0">
              <a:spcBef>
                <a:spcPct val="20000"/>
              </a:spcBef>
              <a:spcAft>
                <a:spcPct val="0"/>
              </a:spcAft>
              <a:buFont typeface="Arial" charset="0"/>
              <a:buNone/>
              <a:defRPr sz="2000" b="1" kern="1200">
                <a:solidFill>
                  <a:schemeClr val="tx1"/>
                </a:solidFill>
                <a:latin typeface="+mn-lt"/>
                <a:ea typeface="+mn-ea"/>
                <a:cs typeface="+mn-cs"/>
              </a:defRPr>
            </a:lvl2pPr>
            <a:lvl3pPr marL="914400" indent="0" algn="l" rtl="0" eaLnBrk="0" fontAlgn="base" hangingPunct="0">
              <a:spcBef>
                <a:spcPct val="20000"/>
              </a:spcBef>
              <a:spcAft>
                <a:spcPct val="0"/>
              </a:spcAft>
              <a:buFont typeface="Arial" charset="0"/>
              <a:buNone/>
              <a:defRPr sz="1800" b="1" kern="1200">
                <a:solidFill>
                  <a:schemeClr val="tx1"/>
                </a:solidFill>
                <a:latin typeface="+mn-lt"/>
                <a:ea typeface="+mn-ea"/>
                <a:cs typeface="+mn-cs"/>
              </a:defRPr>
            </a:lvl3pPr>
            <a:lvl4pPr marL="1371600" indent="0" algn="l" rtl="0" eaLnBrk="0" fontAlgn="base" hangingPunct="0">
              <a:spcBef>
                <a:spcPct val="20000"/>
              </a:spcBef>
              <a:spcAft>
                <a:spcPct val="0"/>
              </a:spcAft>
              <a:buFont typeface="Arial" charset="0"/>
              <a:buNone/>
              <a:defRPr sz="1600" b="1" kern="1200">
                <a:solidFill>
                  <a:schemeClr val="tx1"/>
                </a:solidFill>
                <a:latin typeface="+mn-lt"/>
                <a:ea typeface="+mn-ea"/>
                <a:cs typeface="+mn-cs"/>
              </a:defRPr>
            </a:lvl4pPr>
            <a:lvl5pPr marL="1828800" indent="0" algn="l" rtl="0" eaLnBrk="0" fontAlgn="base" hangingPunct="0">
              <a:spcBef>
                <a:spcPct val="20000"/>
              </a:spcBef>
              <a:spcAft>
                <a:spcPct val="0"/>
              </a:spcAft>
              <a:buFont typeface="Arial" charset="0"/>
              <a:buNone/>
              <a:defRPr sz="1600" b="1" kern="1200">
                <a:solidFill>
                  <a:schemeClr val="tx1"/>
                </a:solidFill>
                <a:latin typeface="+mn-lt"/>
                <a:ea typeface="+mn-ea"/>
                <a:cs typeface="+mn-cs"/>
              </a:defRPr>
            </a:lvl5pPr>
            <a:lvl6pPr marL="22860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6pPr>
            <a:lvl7pPr marL="27432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7pPr>
            <a:lvl8pPr marL="32004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8pPr>
            <a:lvl9pPr marL="36576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9pPr>
          </a:lstStyle>
          <a:p>
            <a:r>
              <a:rPr lang="fr-FR" dirty="0" smtClean="0"/>
              <a:t>Conflits inter organisationnels</a:t>
            </a:r>
            <a:endParaRPr lang="fr-FR" dirty="0"/>
          </a:p>
        </p:txBody>
      </p:sp>
    </p:spTree>
    <p:extLst>
      <p:ext uri="{BB962C8B-B14F-4D97-AF65-F5344CB8AC3E}">
        <p14:creationId xmlns:p14="http://schemas.microsoft.com/office/powerpoint/2010/main" val="19139001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pic>
        <p:nvPicPr>
          <p:cNvPr id="4" name="Image 3"/>
          <p:cNvPicPr>
            <a:picLocks noChangeAspect="1"/>
          </p:cNvPicPr>
          <p:nvPr/>
        </p:nvPicPr>
        <p:blipFill>
          <a:blip r:embed="rId2"/>
          <a:stretch>
            <a:fillRect/>
          </a:stretch>
        </p:blipFill>
        <p:spPr>
          <a:xfrm>
            <a:off x="971600" y="980728"/>
            <a:ext cx="7353300" cy="5334000"/>
          </a:xfrm>
          <a:prstGeom prst="rect">
            <a:avLst/>
          </a:prstGeom>
        </p:spPr>
      </p:pic>
    </p:spTree>
    <p:extLst>
      <p:ext uri="{BB962C8B-B14F-4D97-AF65-F5344CB8AC3E}">
        <p14:creationId xmlns:p14="http://schemas.microsoft.com/office/powerpoint/2010/main" val="21256794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2"/>
          <p:cNvSpPr txBox="1">
            <a:spLocks/>
          </p:cNvSpPr>
          <p:nvPr/>
        </p:nvSpPr>
        <p:spPr>
          <a:xfrm>
            <a:off x="755576" y="1412776"/>
            <a:ext cx="7772400" cy="1500187"/>
          </a:xfrm>
          <a:prstGeom prst="rect">
            <a:avLst/>
          </a:prstGeom>
        </p:spPr>
        <p:txBody>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fr-FR" sz="4000" dirty="0" smtClean="0">
                <a:solidFill>
                  <a:schemeClr val="bg1">
                    <a:lumMod val="50000"/>
                  </a:schemeClr>
                </a:solidFill>
              </a:rPr>
              <a:t>3. Analyse psychologique des conflits</a:t>
            </a:r>
            <a:endParaRPr lang="fr-FR" sz="4000" dirty="0">
              <a:solidFill>
                <a:schemeClr val="bg1">
                  <a:lumMod val="50000"/>
                </a:schemeClr>
              </a:solidFill>
            </a:endParaRPr>
          </a:p>
        </p:txBody>
      </p:sp>
    </p:spTree>
    <p:extLst>
      <p:ext uri="{BB962C8B-B14F-4D97-AF65-F5344CB8AC3E}">
        <p14:creationId xmlns:p14="http://schemas.microsoft.com/office/powerpoint/2010/main" val="19076594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Espace réservé du contenu 2"/>
          <p:cNvSpPr>
            <a:spLocks noGrp="1"/>
          </p:cNvSpPr>
          <p:nvPr>
            <p:ph idx="4294967295"/>
          </p:nvPr>
        </p:nvSpPr>
        <p:spPr>
          <a:xfrm>
            <a:off x="184150" y="908050"/>
            <a:ext cx="8775700" cy="5561013"/>
          </a:xfrm>
        </p:spPr>
        <p:txBody>
          <a:bodyPr lIns="190500" tIns="108000" rIns="190500" bIns="108000">
            <a:spAutoFit/>
          </a:bodyPr>
          <a:lstStyle/>
          <a:p>
            <a:pPr marL="0" indent="0" algn="ctr" defTabSz="1008063">
              <a:buFont typeface="Arial" charset="0"/>
              <a:buNone/>
            </a:pPr>
            <a:r>
              <a:rPr lang="fr-FR" sz="3600" b="1" dirty="0" smtClean="0">
                <a:solidFill>
                  <a:srgbClr val="48B1DD"/>
                </a:solidFill>
              </a:rPr>
              <a:t>Pourquoi entrons-nous en conflit ?</a:t>
            </a:r>
          </a:p>
          <a:p>
            <a:pPr marL="0" indent="0" defTabSz="1008063">
              <a:buFont typeface="Arial" charset="0"/>
              <a:buNone/>
            </a:pPr>
            <a:endParaRPr lang="fr-FR" sz="1600" b="1" dirty="0" smtClean="0">
              <a:solidFill>
                <a:srgbClr val="48B1DD"/>
              </a:solidFill>
            </a:endParaRPr>
          </a:p>
          <a:p>
            <a:pPr marL="0" indent="0" algn="ctr" defTabSz="1008063" eaLnBrk="1" hangingPunct="1">
              <a:buFont typeface="Wingdings 2" pitchFamily="18" charset="2"/>
              <a:buNone/>
            </a:pPr>
            <a:r>
              <a:rPr lang="fr-FR" altLang="fr-FR" sz="3600" b="1" dirty="0" smtClean="0">
                <a:solidFill>
                  <a:schemeClr val="bg1">
                    <a:lumMod val="75000"/>
                  </a:schemeClr>
                </a:solidFill>
              </a:rPr>
              <a:t>Nous avons tous une façon spécifique d’évaluer la réalité</a:t>
            </a:r>
          </a:p>
          <a:p>
            <a:pPr marL="0" indent="0" algn="ctr" defTabSz="1008063" eaLnBrk="1" hangingPunct="1">
              <a:buFont typeface="Wingdings 2" pitchFamily="18" charset="2"/>
              <a:buNone/>
            </a:pPr>
            <a:r>
              <a:rPr lang="fr-FR" altLang="fr-FR" sz="3600" b="1" dirty="0" smtClean="0">
                <a:solidFill>
                  <a:schemeClr val="bg1">
                    <a:lumMod val="75000"/>
                  </a:schemeClr>
                </a:solidFill>
              </a:rPr>
              <a:t>Une série de filtres s’interpose entre</a:t>
            </a:r>
          </a:p>
          <a:p>
            <a:pPr marL="0" indent="0" algn="ctr" defTabSz="1008063" eaLnBrk="1" hangingPunct="1">
              <a:buFont typeface="Wingdings 2" pitchFamily="18" charset="2"/>
              <a:buNone/>
            </a:pPr>
            <a:r>
              <a:rPr lang="fr-FR" altLang="fr-FR" sz="3600" b="1" dirty="0" smtClean="0">
                <a:solidFill>
                  <a:schemeClr val="bg1">
                    <a:lumMod val="75000"/>
                  </a:schemeClr>
                </a:solidFill>
              </a:rPr>
              <a:t> Réalité Objective</a:t>
            </a:r>
          </a:p>
          <a:p>
            <a:pPr marL="0" indent="0" algn="ctr" defTabSz="1008063" eaLnBrk="1" hangingPunct="1">
              <a:buFont typeface="Wingdings 2" pitchFamily="18" charset="2"/>
              <a:buNone/>
            </a:pPr>
            <a:r>
              <a:rPr lang="fr-FR" altLang="fr-FR" sz="3600" b="1" dirty="0" smtClean="0">
                <a:solidFill>
                  <a:schemeClr val="bg1">
                    <a:lumMod val="75000"/>
                  </a:schemeClr>
                </a:solidFill>
              </a:rPr>
              <a:t>&amp; </a:t>
            </a:r>
          </a:p>
          <a:p>
            <a:pPr marL="0" indent="0" algn="ctr" defTabSz="1008063" eaLnBrk="1" hangingPunct="1">
              <a:buFont typeface="Wingdings 2" pitchFamily="18" charset="2"/>
              <a:buNone/>
            </a:pPr>
            <a:r>
              <a:rPr lang="fr-FR" altLang="fr-FR" sz="3600" b="1" dirty="0" smtClean="0">
                <a:solidFill>
                  <a:schemeClr val="bg1">
                    <a:lumMod val="75000"/>
                  </a:schemeClr>
                </a:solidFill>
              </a:rPr>
              <a:t>Réalité Perçue</a:t>
            </a:r>
          </a:p>
          <a:p>
            <a:pPr marL="0" indent="0" defTabSz="1008063">
              <a:buFont typeface="Arial" charset="0"/>
              <a:buNone/>
            </a:pPr>
            <a:endParaRPr lang="fr-FR" sz="3600" b="1" dirty="0" smtClean="0"/>
          </a:p>
        </p:txBody>
      </p:sp>
    </p:spTree>
    <p:extLst>
      <p:ext uri="{BB962C8B-B14F-4D97-AF65-F5344CB8AC3E}">
        <p14:creationId xmlns:p14="http://schemas.microsoft.com/office/powerpoint/2010/main" val="3431950962"/>
      </p:ext>
    </p:extLst>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endParaRPr lang="fr-FR" dirty="0"/>
          </a:p>
        </p:txBody>
      </p:sp>
      <p:sp>
        <p:nvSpPr>
          <p:cNvPr id="3" name="Sous-titre 2"/>
          <p:cNvSpPr>
            <a:spLocks noGrp="1"/>
          </p:cNvSpPr>
          <p:nvPr>
            <p:ph type="subTitle" idx="1"/>
          </p:nvPr>
        </p:nvSpPr>
        <p:spPr>
          <a:xfrm>
            <a:off x="467544" y="1124744"/>
            <a:ext cx="8496944" cy="1752600"/>
          </a:xfrm>
        </p:spPr>
        <p:txBody>
          <a:bodyPr/>
          <a:lstStyle/>
          <a:p>
            <a:r>
              <a:rPr lang="fr-FR" sz="3600" dirty="0" smtClean="0"/>
              <a:t>Les conflits dans les organisations</a:t>
            </a:r>
          </a:p>
          <a:p>
            <a:r>
              <a:rPr lang="fr-FR" dirty="0" smtClean="0"/>
              <a:t>( individuels et/ou collectifs )</a:t>
            </a:r>
            <a:endParaRPr lang="fr-FR" dirty="0"/>
          </a:p>
        </p:txBody>
      </p:sp>
      <p:pic>
        <p:nvPicPr>
          <p:cNvPr id="4" name="Image 3"/>
          <p:cNvPicPr>
            <a:picLocks noChangeAspect="1"/>
          </p:cNvPicPr>
          <p:nvPr/>
        </p:nvPicPr>
        <p:blipFill>
          <a:blip r:embed="rId2"/>
          <a:stretch>
            <a:fillRect/>
          </a:stretch>
        </p:blipFill>
        <p:spPr>
          <a:xfrm>
            <a:off x="3275856" y="3284984"/>
            <a:ext cx="2524125" cy="1809750"/>
          </a:xfrm>
          <a:prstGeom prst="rect">
            <a:avLst/>
          </a:prstGeom>
        </p:spPr>
      </p:pic>
    </p:spTree>
    <p:extLst>
      <p:ext uri="{BB962C8B-B14F-4D97-AF65-F5344CB8AC3E}">
        <p14:creationId xmlns:p14="http://schemas.microsoft.com/office/powerpoint/2010/main" val="5088048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a:picLocks noChangeAspect="1"/>
          </p:cNvPicPr>
          <p:nvPr/>
        </p:nvPicPr>
        <p:blipFill>
          <a:blip r:embed="rId2"/>
          <a:stretch>
            <a:fillRect/>
          </a:stretch>
        </p:blipFill>
        <p:spPr>
          <a:xfrm>
            <a:off x="1475656" y="1196752"/>
            <a:ext cx="6166201" cy="5354401"/>
          </a:xfrm>
          <a:prstGeom prst="rect">
            <a:avLst/>
          </a:prstGeom>
        </p:spPr>
      </p:pic>
    </p:spTree>
    <p:extLst>
      <p:ext uri="{BB962C8B-B14F-4D97-AF65-F5344CB8AC3E}">
        <p14:creationId xmlns:p14="http://schemas.microsoft.com/office/powerpoint/2010/main" val="5752763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641475" y="2708275"/>
            <a:ext cx="1908175" cy="13430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fr-FR" sz="2400" b="1" dirty="0"/>
              <a:t>Filtres </a:t>
            </a:r>
            <a:r>
              <a:rPr lang="fr-FR" sz="2000" b="1" dirty="0"/>
              <a:t>neurologiques</a:t>
            </a:r>
            <a:endParaRPr lang="fr-FR" sz="2400" b="1" dirty="0"/>
          </a:p>
        </p:txBody>
      </p:sp>
      <p:sp>
        <p:nvSpPr>
          <p:cNvPr id="5" name="Rectangle 4"/>
          <p:cNvSpPr/>
          <p:nvPr/>
        </p:nvSpPr>
        <p:spPr>
          <a:xfrm>
            <a:off x="3732213" y="2686050"/>
            <a:ext cx="1679575" cy="13890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fr-FR" sz="2400" b="1" dirty="0"/>
              <a:t>Filtres culturels</a:t>
            </a:r>
          </a:p>
        </p:txBody>
      </p:sp>
      <p:sp>
        <p:nvSpPr>
          <p:cNvPr id="6" name="Rectangle 5"/>
          <p:cNvSpPr/>
          <p:nvPr/>
        </p:nvSpPr>
        <p:spPr>
          <a:xfrm>
            <a:off x="5654675" y="2716213"/>
            <a:ext cx="1747838" cy="13430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fr-FR" sz="2400" b="1" dirty="0"/>
              <a:t>Filtres personnels</a:t>
            </a:r>
          </a:p>
        </p:txBody>
      </p:sp>
      <p:sp>
        <p:nvSpPr>
          <p:cNvPr id="7" name="Rectangle à coins arrondis 6"/>
          <p:cNvSpPr/>
          <p:nvPr/>
        </p:nvSpPr>
        <p:spPr>
          <a:xfrm>
            <a:off x="3732213" y="1446213"/>
            <a:ext cx="1679575" cy="9842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fr-FR" sz="2400" b="1" dirty="0"/>
              <a:t>Origines</a:t>
            </a:r>
          </a:p>
        </p:txBody>
      </p:sp>
      <p:sp>
        <p:nvSpPr>
          <p:cNvPr id="8" name="Rectangle à coins arrondis 7"/>
          <p:cNvSpPr/>
          <p:nvPr/>
        </p:nvSpPr>
        <p:spPr>
          <a:xfrm>
            <a:off x="5645150" y="1482725"/>
            <a:ext cx="1757363" cy="939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fr-FR" sz="2400" b="1" dirty="0"/>
              <a:t>cadre de référence</a:t>
            </a:r>
          </a:p>
        </p:txBody>
      </p:sp>
      <p:sp>
        <p:nvSpPr>
          <p:cNvPr id="9" name="Rectangle à coins arrondis 8"/>
          <p:cNvSpPr/>
          <p:nvPr/>
        </p:nvSpPr>
        <p:spPr>
          <a:xfrm>
            <a:off x="1641475" y="1468438"/>
            <a:ext cx="1797050" cy="939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fr-FR" sz="2400" b="1" dirty="0"/>
              <a:t>Les 5 sens</a:t>
            </a:r>
          </a:p>
        </p:txBody>
      </p:sp>
      <p:sp>
        <p:nvSpPr>
          <p:cNvPr id="14" name="Rectangle 13"/>
          <p:cNvSpPr/>
          <p:nvPr/>
        </p:nvSpPr>
        <p:spPr>
          <a:xfrm>
            <a:off x="1641475" y="4260850"/>
            <a:ext cx="5788025" cy="1905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fr-FR" sz="2400" b="1" dirty="0"/>
              <a:t>Sélection</a:t>
            </a:r>
          </a:p>
          <a:p>
            <a:pPr algn="ctr" fontAlgn="auto">
              <a:spcBef>
                <a:spcPts val="0"/>
              </a:spcBef>
              <a:spcAft>
                <a:spcPts val="0"/>
              </a:spcAft>
              <a:defRPr/>
            </a:pPr>
            <a:r>
              <a:rPr lang="fr-FR" sz="2400" b="1" dirty="0"/>
              <a:t>Distorsion</a:t>
            </a:r>
          </a:p>
          <a:p>
            <a:pPr algn="ctr" fontAlgn="auto">
              <a:spcBef>
                <a:spcPts val="0"/>
              </a:spcBef>
              <a:spcAft>
                <a:spcPts val="0"/>
              </a:spcAft>
              <a:defRPr/>
            </a:pPr>
            <a:r>
              <a:rPr lang="fr-FR" sz="2400" b="1" dirty="0"/>
              <a:t>Généralisation</a:t>
            </a:r>
          </a:p>
          <a:p>
            <a:pPr algn="ctr" fontAlgn="auto">
              <a:spcBef>
                <a:spcPts val="0"/>
              </a:spcBef>
              <a:spcAft>
                <a:spcPts val="0"/>
              </a:spcAft>
              <a:defRPr/>
            </a:pPr>
            <a:r>
              <a:rPr lang="fr-FR" sz="2400" b="1" dirty="0"/>
              <a:t>Modélisation  du Monde</a:t>
            </a:r>
          </a:p>
        </p:txBody>
      </p:sp>
      <p:cxnSp>
        <p:nvCxnSpPr>
          <p:cNvPr id="17" name="Connecteur droit avec flèche 16"/>
          <p:cNvCxnSpPr>
            <a:stCxn id="9" idx="2"/>
          </p:cNvCxnSpPr>
          <p:nvPr/>
        </p:nvCxnSpPr>
        <p:spPr bwMode="auto">
          <a:xfrm>
            <a:off x="2751138" y="2408238"/>
            <a:ext cx="41275" cy="515937"/>
          </a:xfrm>
          <a:prstGeom prst="straightConnector1">
            <a:avLst/>
          </a:prstGeom>
          <a:ln>
            <a:headEnd type="none" w="med" len="med"/>
            <a:tailEnd type="triangle"/>
          </a:ln>
          <a:extLst/>
        </p:spPr>
        <p:style>
          <a:lnRef idx="3">
            <a:schemeClr val="accent5"/>
          </a:lnRef>
          <a:fillRef idx="0">
            <a:schemeClr val="accent5"/>
          </a:fillRef>
          <a:effectRef idx="2">
            <a:schemeClr val="accent5"/>
          </a:effectRef>
          <a:fontRef idx="minor">
            <a:schemeClr val="tx1"/>
          </a:fontRef>
        </p:style>
      </p:cxnSp>
      <p:cxnSp>
        <p:nvCxnSpPr>
          <p:cNvPr id="20" name="Connecteur droit avec flèche 19"/>
          <p:cNvCxnSpPr/>
          <p:nvPr/>
        </p:nvCxnSpPr>
        <p:spPr bwMode="auto">
          <a:xfrm>
            <a:off x="7005638" y="2255838"/>
            <a:ext cx="41275" cy="517525"/>
          </a:xfrm>
          <a:prstGeom prst="straightConnector1">
            <a:avLst/>
          </a:prstGeom>
          <a:ln>
            <a:headEnd type="none" w="med" len="med"/>
            <a:tailEnd type="triangle"/>
          </a:ln>
          <a:extLst/>
        </p:spPr>
        <p:style>
          <a:lnRef idx="3">
            <a:schemeClr val="accent5"/>
          </a:lnRef>
          <a:fillRef idx="0">
            <a:schemeClr val="accent5"/>
          </a:fillRef>
          <a:effectRef idx="2">
            <a:schemeClr val="accent5"/>
          </a:effectRef>
          <a:fontRef idx="minor">
            <a:schemeClr val="tx1"/>
          </a:fontRef>
        </p:style>
      </p:cxnSp>
      <p:cxnSp>
        <p:nvCxnSpPr>
          <p:cNvPr id="21" name="Connecteur droit avec flèche 20"/>
          <p:cNvCxnSpPr/>
          <p:nvPr/>
        </p:nvCxnSpPr>
        <p:spPr bwMode="auto">
          <a:xfrm>
            <a:off x="4924425" y="2335213"/>
            <a:ext cx="41275" cy="515937"/>
          </a:xfrm>
          <a:prstGeom prst="straightConnector1">
            <a:avLst/>
          </a:prstGeom>
          <a:ln>
            <a:headEnd type="none" w="med" len="med"/>
            <a:tailEnd type="triangle"/>
          </a:ln>
          <a:extLst/>
        </p:spPr>
        <p:style>
          <a:lnRef idx="3">
            <a:schemeClr val="accent5"/>
          </a:lnRef>
          <a:fillRef idx="0">
            <a:schemeClr val="accent5"/>
          </a:fillRef>
          <a:effectRef idx="2">
            <a:schemeClr val="accent5"/>
          </a:effectRef>
          <a:fontRef idx="minor">
            <a:schemeClr val="tx1"/>
          </a:fontRef>
        </p:style>
      </p:cxnSp>
      <p:cxnSp>
        <p:nvCxnSpPr>
          <p:cNvPr id="22" name="Connecteur droit avec flèche 21"/>
          <p:cNvCxnSpPr/>
          <p:nvPr/>
        </p:nvCxnSpPr>
        <p:spPr bwMode="auto">
          <a:xfrm>
            <a:off x="2751138" y="3973513"/>
            <a:ext cx="1008062" cy="638175"/>
          </a:xfrm>
          <a:prstGeom prst="straightConnector1">
            <a:avLst/>
          </a:prstGeom>
          <a:ln>
            <a:headEnd type="none" w="med" len="med"/>
            <a:tailEnd type="triangle"/>
          </a:ln>
          <a:extLst/>
        </p:spPr>
        <p:style>
          <a:lnRef idx="3">
            <a:schemeClr val="accent5"/>
          </a:lnRef>
          <a:fillRef idx="0">
            <a:schemeClr val="accent5"/>
          </a:fillRef>
          <a:effectRef idx="2">
            <a:schemeClr val="accent5"/>
          </a:effectRef>
          <a:fontRef idx="minor">
            <a:schemeClr val="tx1"/>
          </a:fontRef>
        </p:style>
      </p:cxnSp>
      <p:cxnSp>
        <p:nvCxnSpPr>
          <p:cNvPr id="24" name="Connecteur droit avec flèche 23"/>
          <p:cNvCxnSpPr/>
          <p:nvPr/>
        </p:nvCxnSpPr>
        <p:spPr bwMode="auto">
          <a:xfrm>
            <a:off x="4913313" y="3871913"/>
            <a:ext cx="41275" cy="517525"/>
          </a:xfrm>
          <a:prstGeom prst="straightConnector1">
            <a:avLst/>
          </a:prstGeom>
          <a:ln>
            <a:headEnd type="none" w="med" len="med"/>
            <a:tailEnd type="triangle"/>
          </a:ln>
          <a:extLst/>
        </p:spPr>
        <p:style>
          <a:lnRef idx="3">
            <a:schemeClr val="accent5"/>
          </a:lnRef>
          <a:fillRef idx="0">
            <a:schemeClr val="accent5"/>
          </a:fillRef>
          <a:effectRef idx="2">
            <a:schemeClr val="accent5"/>
          </a:effectRef>
          <a:fontRef idx="minor">
            <a:schemeClr val="tx1"/>
          </a:fontRef>
        </p:style>
      </p:cxnSp>
      <p:cxnSp>
        <p:nvCxnSpPr>
          <p:cNvPr id="25" name="Connecteur droit avec flèche 24"/>
          <p:cNvCxnSpPr/>
          <p:nvPr/>
        </p:nvCxnSpPr>
        <p:spPr bwMode="auto">
          <a:xfrm flipH="1">
            <a:off x="5862638" y="3871913"/>
            <a:ext cx="1101725" cy="739775"/>
          </a:xfrm>
          <a:prstGeom prst="straightConnector1">
            <a:avLst/>
          </a:prstGeom>
          <a:ln>
            <a:headEnd type="none" w="med" len="med"/>
            <a:tailEnd type="triangle"/>
          </a:ln>
          <a:extLst/>
        </p:spPr>
        <p:style>
          <a:lnRef idx="3">
            <a:schemeClr val="accent5"/>
          </a:lnRef>
          <a:fillRef idx="0">
            <a:schemeClr val="accent5"/>
          </a:fillRef>
          <a:effectRef idx="2">
            <a:schemeClr val="accent5"/>
          </a:effectRef>
          <a:fontRef idx="minor">
            <a:schemeClr val="tx1"/>
          </a:fontRef>
        </p:style>
      </p:cxnSp>
    </p:spTree>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Espace réservé du contenu 6"/>
          <p:cNvGraphicFramePr>
            <a:graphicFrameLocks/>
          </p:cNvGraphicFramePr>
          <p:nvPr/>
        </p:nvGraphicFramePr>
        <p:xfrm>
          <a:off x="850459" y="1556792"/>
          <a:ext cx="7553023" cy="316835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Rectangle 5"/>
          <p:cNvSpPr/>
          <p:nvPr/>
        </p:nvSpPr>
        <p:spPr>
          <a:xfrm>
            <a:off x="1049338" y="876300"/>
            <a:ext cx="6935787" cy="708025"/>
          </a:xfrm>
          <a:prstGeom prst="rect">
            <a:avLst/>
          </a:prstGeom>
        </p:spPr>
        <p:txBody>
          <a:bodyPr wrap="none">
            <a:spAutoFit/>
          </a:bodyPr>
          <a:lstStyle/>
          <a:p>
            <a:pPr>
              <a:defRPr/>
            </a:pPr>
            <a:r>
              <a:rPr lang="fr-FR" sz="4000" b="1" dirty="0">
                <a:solidFill>
                  <a:schemeClr val="accent1">
                    <a:tint val="88000"/>
                    <a:satMod val="150000"/>
                  </a:schemeClr>
                </a:solidFill>
              </a:rPr>
              <a:t>De la réalité au comportement</a:t>
            </a:r>
            <a:endParaRPr lang="fr-FR" sz="4000" b="1" dirty="0"/>
          </a:p>
        </p:txBody>
      </p:sp>
    </p:spTree>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1"/>
          <p:cNvSpPr>
            <a:spLocks noChangeArrowheads="1"/>
          </p:cNvSpPr>
          <p:nvPr/>
        </p:nvSpPr>
        <p:spPr bwMode="auto">
          <a:xfrm>
            <a:off x="611188" y="1125538"/>
            <a:ext cx="6964362" cy="579437"/>
          </a:xfrm>
          <a:prstGeom prst="rect">
            <a:avLst/>
          </a:prstGeom>
          <a:noFill/>
          <a:ln w="9525">
            <a:noFill/>
            <a:miter lim="800000"/>
            <a:headEnd/>
            <a:tailEnd/>
          </a:ln>
        </p:spPr>
        <p:txBody>
          <a:bodyPr wrap="none">
            <a:spAutoFit/>
          </a:bodyPr>
          <a:lstStyle/>
          <a:p>
            <a:r>
              <a:rPr lang="fr-FR" sz="3200" b="1" i="1">
                <a:solidFill>
                  <a:schemeClr val="accent1"/>
                </a:solidFill>
              </a:rPr>
              <a:t>Les phases d’évolution d’un conflit</a:t>
            </a:r>
          </a:p>
        </p:txBody>
      </p:sp>
      <p:graphicFrame>
        <p:nvGraphicFramePr>
          <p:cNvPr id="8" name="Espace réservé du contenu 8"/>
          <p:cNvGraphicFramePr>
            <a:graphicFrameLocks noGrp="1"/>
          </p:cNvGraphicFramePr>
          <p:nvPr>
            <p:ph idx="4294967295"/>
          </p:nvPr>
        </p:nvGraphicFramePr>
        <p:xfrm>
          <a:off x="432311" y="1484784"/>
          <a:ext cx="8526731" cy="475275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Ellipse 8"/>
          <p:cNvSpPr/>
          <p:nvPr/>
        </p:nvSpPr>
        <p:spPr>
          <a:xfrm>
            <a:off x="8013700" y="1989138"/>
            <a:ext cx="700088" cy="779462"/>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fr-FR"/>
          </a:p>
        </p:txBody>
      </p:sp>
      <p:sp>
        <p:nvSpPr>
          <p:cNvPr id="10" name="Rectangle 9"/>
          <p:cNvSpPr/>
          <p:nvPr/>
        </p:nvSpPr>
        <p:spPr>
          <a:xfrm>
            <a:off x="7764463" y="2563813"/>
            <a:ext cx="1198562" cy="23050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fr-FR" sz="1600" b="1" dirty="0">
                <a:solidFill>
                  <a:schemeClr val="accent4"/>
                </a:solidFill>
              </a:rPr>
              <a:t>Conflit</a:t>
            </a:r>
          </a:p>
          <a:p>
            <a:pPr algn="ctr" fontAlgn="auto">
              <a:lnSpc>
                <a:spcPct val="150000"/>
              </a:lnSpc>
              <a:spcBef>
                <a:spcPts val="0"/>
              </a:spcBef>
              <a:spcAft>
                <a:spcPts val="0"/>
              </a:spcAft>
              <a:defRPr/>
            </a:pPr>
            <a:r>
              <a:rPr lang="fr-FR" sz="1300" dirty="0">
                <a:solidFill>
                  <a:schemeClr val="accent4"/>
                </a:solidFill>
              </a:rPr>
              <a:t>Agressivité</a:t>
            </a:r>
          </a:p>
          <a:p>
            <a:pPr algn="ctr" fontAlgn="auto">
              <a:lnSpc>
                <a:spcPct val="150000"/>
              </a:lnSpc>
              <a:spcBef>
                <a:spcPts val="0"/>
              </a:spcBef>
              <a:spcAft>
                <a:spcPts val="0"/>
              </a:spcAft>
              <a:defRPr/>
            </a:pPr>
            <a:r>
              <a:rPr lang="fr-FR" sz="1300" dirty="0">
                <a:solidFill>
                  <a:schemeClr val="accent4"/>
                </a:solidFill>
              </a:rPr>
              <a:t>Manipulation</a:t>
            </a:r>
          </a:p>
          <a:p>
            <a:pPr algn="ctr" fontAlgn="auto">
              <a:lnSpc>
                <a:spcPct val="150000"/>
              </a:lnSpc>
              <a:spcBef>
                <a:spcPts val="0"/>
              </a:spcBef>
              <a:spcAft>
                <a:spcPts val="0"/>
              </a:spcAft>
              <a:defRPr/>
            </a:pPr>
            <a:r>
              <a:rPr lang="fr-FR" sz="1300" dirty="0">
                <a:solidFill>
                  <a:schemeClr val="accent4"/>
                </a:solidFill>
              </a:rPr>
              <a:t>Fuite</a:t>
            </a:r>
          </a:p>
          <a:p>
            <a:pPr algn="ctr" fontAlgn="auto">
              <a:lnSpc>
                <a:spcPct val="150000"/>
              </a:lnSpc>
              <a:spcBef>
                <a:spcPts val="0"/>
              </a:spcBef>
              <a:spcAft>
                <a:spcPts val="0"/>
              </a:spcAft>
              <a:defRPr/>
            </a:pPr>
            <a:r>
              <a:rPr lang="fr-FR" sz="1300" dirty="0">
                <a:solidFill>
                  <a:schemeClr val="accent4"/>
                </a:solidFill>
              </a:rPr>
              <a:t>Soumission</a:t>
            </a:r>
          </a:p>
        </p:txBody>
      </p:sp>
    </p:spTree>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286125" y="1031875"/>
            <a:ext cx="5534347" cy="646331"/>
          </a:xfrm>
          <a:prstGeom prst="rect">
            <a:avLst/>
          </a:prstGeom>
        </p:spPr>
        <p:txBody>
          <a:bodyPr wrap="square">
            <a:spAutoFit/>
          </a:bodyPr>
          <a:lstStyle/>
          <a:p>
            <a:pPr algn="r">
              <a:defRPr/>
            </a:pPr>
            <a:r>
              <a:rPr lang="fr-FR" sz="3600" b="1" dirty="0">
                <a:solidFill>
                  <a:schemeClr val="accent1">
                    <a:tint val="88000"/>
                    <a:satMod val="150000"/>
                  </a:schemeClr>
                </a:solidFill>
              </a:rPr>
              <a:t>Typologie des conflits</a:t>
            </a:r>
            <a:endParaRPr lang="fr-FR" sz="3600" b="1" dirty="0"/>
          </a:p>
        </p:txBody>
      </p:sp>
      <p:sp>
        <p:nvSpPr>
          <p:cNvPr id="21506" name="Titre 1"/>
          <p:cNvSpPr>
            <a:spLocks noGrp="1"/>
          </p:cNvSpPr>
          <p:nvPr>
            <p:ph type="title" idx="4294967295"/>
          </p:nvPr>
        </p:nvSpPr>
        <p:spPr bwMode="auto">
          <a:xfrm>
            <a:off x="1259632" y="188640"/>
            <a:ext cx="7196162" cy="287486"/>
          </a:xfrm>
          <a:prstGeom prst="rect">
            <a:avLst/>
          </a:prstGeom>
          <a:noFill/>
          <a:ln>
            <a:miter lim="800000"/>
            <a:headEnd/>
            <a:tailEnd/>
          </a:ln>
        </p:spPr>
        <p:txBody>
          <a:bodyPr lIns="108000" tIns="93600" rIns="0" bIns="93600" anchor="ctr"/>
          <a:lstStyle/>
          <a:p>
            <a:pPr algn="r"/>
            <a:r>
              <a:rPr lang="fr-FR" sz="4400" b="1" dirty="0" smtClean="0">
                <a:latin typeface="Arial Rounded MT Bold" pitchFamily="34" charset="0"/>
              </a:rPr>
              <a:t>Gestion des Conflits</a:t>
            </a:r>
          </a:p>
        </p:txBody>
      </p:sp>
      <p:sp>
        <p:nvSpPr>
          <p:cNvPr id="8" name="Ellipse 7"/>
          <p:cNvSpPr/>
          <p:nvPr/>
        </p:nvSpPr>
        <p:spPr>
          <a:xfrm>
            <a:off x="649288" y="1751013"/>
            <a:ext cx="3740150" cy="128428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fr-FR" sz="2800" b="1" dirty="0">
                <a:effectLst>
                  <a:outerShdw blurRad="38100" dist="38100" dir="2700000" algn="tl">
                    <a:srgbClr val="000000">
                      <a:alpha val="43137"/>
                    </a:srgbClr>
                  </a:outerShdw>
                </a:effectLst>
              </a:rPr>
              <a:t>Conflits fermés </a:t>
            </a:r>
            <a:r>
              <a:rPr lang="fr-FR" sz="2800" dirty="0"/>
              <a:t>+/- 80%</a:t>
            </a:r>
          </a:p>
        </p:txBody>
      </p:sp>
      <p:sp>
        <p:nvSpPr>
          <p:cNvPr id="9" name="Ellipse 8"/>
          <p:cNvSpPr/>
          <p:nvPr/>
        </p:nvSpPr>
        <p:spPr>
          <a:xfrm>
            <a:off x="4772025" y="2543175"/>
            <a:ext cx="3656013" cy="13827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fr-FR" sz="2400" b="1" dirty="0">
                <a:effectLst>
                  <a:outerShdw blurRad="38100" dist="38100" dir="2700000" algn="tl">
                    <a:srgbClr val="000000">
                      <a:alpha val="43137"/>
                    </a:srgbClr>
                  </a:outerShdw>
                </a:effectLst>
              </a:rPr>
              <a:t>Conflits ouverts </a:t>
            </a:r>
            <a:r>
              <a:rPr lang="fr-FR" sz="2400" dirty="0"/>
              <a:t>+/- 20%</a:t>
            </a:r>
          </a:p>
        </p:txBody>
      </p:sp>
      <p:sp>
        <p:nvSpPr>
          <p:cNvPr id="11" name="Rectangle 10"/>
          <p:cNvSpPr/>
          <p:nvPr/>
        </p:nvSpPr>
        <p:spPr>
          <a:xfrm>
            <a:off x="915988" y="3236913"/>
            <a:ext cx="3074987" cy="3060700"/>
          </a:xfrm>
          <a:prstGeom prst="rect">
            <a:avLst/>
          </a:prstGeom>
          <a:solidFill>
            <a:schemeClr val="tx1">
              <a:lumMod val="40000"/>
              <a:lumOff val="60000"/>
            </a:schemeClr>
          </a:solidFill>
        </p:spPr>
        <p:style>
          <a:lnRef idx="2">
            <a:schemeClr val="accent5">
              <a:shade val="50000"/>
            </a:schemeClr>
          </a:lnRef>
          <a:fillRef idx="1">
            <a:schemeClr val="accent5"/>
          </a:fillRef>
          <a:effectRef idx="0">
            <a:schemeClr val="accent5"/>
          </a:effectRef>
          <a:fontRef idx="minor">
            <a:schemeClr val="lt1"/>
          </a:fontRef>
        </p:style>
        <p:txBody>
          <a:bodyPr anchor="ctr"/>
          <a:lstStyle/>
          <a:p>
            <a:pPr marL="285750" indent="-285750" fontAlgn="auto">
              <a:spcBef>
                <a:spcPts val="0"/>
              </a:spcBef>
              <a:spcAft>
                <a:spcPts val="0"/>
              </a:spcAft>
              <a:buFont typeface="Arial" pitchFamily="34" charset="0"/>
              <a:buChar char="•"/>
              <a:defRPr/>
            </a:pPr>
            <a:r>
              <a:rPr lang="fr-FR" sz="2400" b="1" dirty="0">
                <a:solidFill>
                  <a:schemeClr val="accent4"/>
                </a:solidFill>
              </a:rPr>
              <a:t>Démotivation</a:t>
            </a:r>
          </a:p>
          <a:p>
            <a:pPr marL="285750" indent="-285750" fontAlgn="auto">
              <a:spcBef>
                <a:spcPts val="0"/>
              </a:spcBef>
              <a:spcAft>
                <a:spcPts val="0"/>
              </a:spcAft>
              <a:buFont typeface="Arial" pitchFamily="34" charset="0"/>
              <a:buChar char="•"/>
              <a:defRPr/>
            </a:pPr>
            <a:r>
              <a:rPr lang="fr-FR" sz="2400" b="1" dirty="0">
                <a:solidFill>
                  <a:schemeClr val="accent4"/>
                </a:solidFill>
              </a:rPr>
              <a:t>Perte de temps</a:t>
            </a:r>
          </a:p>
          <a:p>
            <a:pPr marL="285750" indent="-285750" fontAlgn="auto">
              <a:spcBef>
                <a:spcPts val="0"/>
              </a:spcBef>
              <a:spcAft>
                <a:spcPts val="0"/>
              </a:spcAft>
              <a:buFont typeface="Arial" pitchFamily="34" charset="0"/>
              <a:buChar char="•"/>
              <a:defRPr/>
            </a:pPr>
            <a:r>
              <a:rPr lang="fr-FR" sz="2400" b="1" dirty="0">
                <a:solidFill>
                  <a:schemeClr val="accent4"/>
                </a:solidFill>
              </a:rPr>
              <a:t>Moindre qualité</a:t>
            </a:r>
          </a:p>
          <a:p>
            <a:pPr marL="285750" indent="-285750" fontAlgn="auto">
              <a:spcBef>
                <a:spcPts val="0"/>
              </a:spcBef>
              <a:spcAft>
                <a:spcPts val="0"/>
              </a:spcAft>
              <a:buFont typeface="Arial" pitchFamily="34" charset="0"/>
              <a:buChar char="•"/>
              <a:defRPr/>
            </a:pPr>
            <a:r>
              <a:rPr lang="fr-FR" sz="2400" b="1" dirty="0">
                <a:solidFill>
                  <a:schemeClr val="accent4"/>
                </a:solidFill>
              </a:rPr>
              <a:t>Délais non respectés</a:t>
            </a:r>
          </a:p>
          <a:p>
            <a:pPr marL="285750" indent="-285750" fontAlgn="auto">
              <a:spcBef>
                <a:spcPts val="0"/>
              </a:spcBef>
              <a:spcAft>
                <a:spcPts val="0"/>
              </a:spcAft>
              <a:buFont typeface="Arial" pitchFamily="34" charset="0"/>
              <a:buChar char="•"/>
              <a:defRPr/>
            </a:pPr>
            <a:r>
              <a:rPr lang="fr-FR" sz="2400" b="1" dirty="0">
                <a:solidFill>
                  <a:schemeClr val="accent4"/>
                </a:solidFill>
              </a:rPr>
              <a:t>Stress</a:t>
            </a:r>
          </a:p>
          <a:p>
            <a:pPr marL="285750" indent="-285750" fontAlgn="auto">
              <a:spcBef>
                <a:spcPts val="0"/>
              </a:spcBef>
              <a:spcAft>
                <a:spcPts val="0"/>
              </a:spcAft>
              <a:buFont typeface="Arial" pitchFamily="34" charset="0"/>
              <a:buChar char="•"/>
              <a:defRPr/>
            </a:pPr>
            <a:r>
              <a:rPr lang="fr-FR" sz="2400" b="1" dirty="0">
                <a:solidFill>
                  <a:schemeClr val="accent4"/>
                </a:solidFill>
              </a:rPr>
              <a:t>Agressivité  …</a:t>
            </a:r>
          </a:p>
        </p:txBody>
      </p:sp>
      <p:sp>
        <p:nvSpPr>
          <p:cNvPr id="13" name="Rectangle 12"/>
          <p:cNvSpPr/>
          <p:nvPr/>
        </p:nvSpPr>
        <p:spPr>
          <a:xfrm>
            <a:off x="5170488" y="4067175"/>
            <a:ext cx="2814637" cy="1522413"/>
          </a:xfrm>
          <a:prstGeom prst="rect">
            <a:avLst/>
          </a:prstGeom>
          <a:solidFill>
            <a:schemeClr val="tx1">
              <a:lumMod val="40000"/>
              <a:lumOff val="60000"/>
            </a:schemeClr>
          </a:solidFill>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r>
              <a:rPr lang="fr-FR" sz="2400" b="1" dirty="0">
                <a:solidFill>
                  <a:schemeClr val="accent4"/>
                </a:solidFill>
              </a:rPr>
              <a:t>Evolution possible vers un accord, un consensus</a:t>
            </a:r>
          </a:p>
        </p:txBody>
      </p:sp>
    </p:spTree>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381125" y="1700213"/>
            <a:ext cx="6913563" cy="4986337"/>
          </a:xfrm>
          <a:prstGeom prst="rect">
            <a:avLst/>
          </a:prstGeom>
        </p:spPr>
        <p:txBody>
          <a:bodyPr>
            <a:spAutoFit/>
          </a:bodyPr>
          <a:lstStyle/>
          <a:p>
            <a:pPr marL="265176" indent="-265176" fontAlgn="auto">
              <a:lnSpc>
                <a:spcPct val="150000"/>
              </a:lnSpc>
              <a:spcAft>
                <a:spcPts val="0"/>
              </a:spcAft>
              <a:buFont typeface="Wingdings" pitchFamily="2" charset="2"/>
              <a:buChar char="v"/>
              <a:defRPr/>
            </a:pPr>
            <a:r>
              <a:rPr lang="fr-FR" sz="2600" dirty="0">
                <a:solidFill>
                  <a:schemeClr val="accent4"/>
                </a:solidFill>
              </a:rPr>
              <a:t>Les attitudes fréquemment observées sont </a:t>
            </a:r>
            <a:r>
              <a:rPr lang="fr-FR" sz="2400" dirty="0">
                <a:solidFill>
                  <a:schemeClr val="accent4"/>
                </a:solidFill>
              </a:rPr>
              <a:t>:</a:t>
            </a:r>
          </a:p>
          <a:p>
            <a:pPr marL="626364" lvl="1" indent="-342900" fontAlgn="auto">
              <a:lnSpc>
                <a:spcPct val="150000"/>
              </a:lnSpc>
              <a:spcAft>
                <a:spcPts val="0"/>
              </a:spcAft>
              <a:buFont typeface="Verdana"/>
              <a:buChar char="◦"/>
              <a:defRPr/>
            </a:pPr>
            <a:r>
              <a:rPr lang="fr-FR" sz="2000" dirty="0">
                <a:solidFill>
                  <a:schemeClr val="accent4"/>
                </a:solidFill>
              </a:rPr>
              <a:t>La fuite</a:t>
            </a:r>
          </a:p>
          <a:p>
            <a:pPr marL="626364" lvl="1" indent="-342900" fontAlgn="auto">
              <a:lnSpc>
                <a:spcPct val="150000"/>
              </a:lnSpc>
              <a:spcAft>
                <a:spcPts val="0"/>
              </a:spcAft>
              <a:buFont typeface="Verdana"/>
              <a:buChar char="◦"/>
              <a:defRPr/>
            </a:pPr>
            <a:r>
              <a:rPr lang="fr-FR" sz="2000" dirty="0">
                <a:solidFill>
                  <a:schemeClr val="accent4"/>
                </a:solidFill>
              </a:rPr>
              <a:t>La manipulation</a:t>
            </a:r>
          </a:p>
          <a:p>
            <a:pPr marL="626364" lvl="1" indent="-342900" fontAlgn="auto">
              <a:lnSpc>
                <a:spcPct val="150000"/>
              </a:lnSpc>
              <a:spcAft>
                <a:spcPts val="0"/>
              </a:spcAft>
              <a:buFont typeface="Verdana"/>
              <a:buChar char="◦"/>
              <a:defRPr/>
            </a:pPr>
            <a:r>
              <a:rPr lang="fr-FR" sz="2000" dirty="0">
                <a:solidFill>
                  <a:schemeClr val="accent4"/>
                </a:solidFill>
              </a:rPr>
              <a:t>L’agressivité</a:t>
            </a:r>
          </a:p>
          <a:p>
            <a:pPr marL="626364" lvl="1" indent="-342900" fontAlgn="auto">
              <a:lnSpc>
                <a:spcPct val="150000"/>
              </a:lnSpc>
              <a:spcAft>
                <a:spcPts val="0"/>
              </a:spcAft>
              <a:buFont typeface="Verdana"/>
              <a:buChar char="◦"/>
              <a:defRPr/>
            </a:pPr>
            <a:r>
              <a:rPr lang="fr-FR" sz="2000" dirty="0">
                <a:solidFill>
                  <a:schemeClr val="accent4"/>
                </a:solidFill>
              </a:rPr>
              <a:t>La soumission</a:t>
            </a:r>
          </a:p>
          <a:p>
            <a:pPr marL="265176" indent="-265176" fontAlgn="auto">
              <a:lnSpc>
                <a:spcPct val="150000"/>
              </a:lnSpc>
              <a:spcAft>
                <a:spcPts val="0"/>
              </a:spcAft>
              <a:buFont typeface="Wingdings" pitchFamily="2" charset="2"/>
              <a:buChar char="v"/>
              <a:defRPr/>
            </a:pPr>
            <a:r>
              <a:rPr lang="fr-FR" sz="2600" dirty="0">
                <a:solidFill>
                  <a:schemeClr val="accent4"/>
                </a:solidFill>
              </a:rPr>
              <a:t>Ces </a:t>
            </a:r>
            <a:r>
              <a:rPr lang="fr-FR" sz="2600" dirty="0" smtClean="0">
                <a:solidFill>
                  <a:schemeClr val="accent4"/>
                </a:solidFill>
              </a:rPr>
              <a:t>attitudes </a:t>
            </a:r>
            <a:r>
              <a:rPr lang="fr-FR" sz="2600" dirty="0">
                <a:solidFill>
                  <a:schemeClr val="accent4"/>
                </a:solidFill>
              </a:rPr>
              <a:t>sont </a:t>
            </a:r>
            <a:r>
              <a:rPr lang="fr-FR" sz="2600" dirty="0" smtClean="0">
                <a:solidFill>
                  <a:schemeClr val="accent4"/>
                </a:solidFill>
              </a:rPr>
              <a:t>contre-productives</a:t>
            </a:r>
            <a:endParaRPr lang="fr-FR" sz="2600" dirty="0">
              <a:solidFill>
                <a:schemeClr val="accent4"/>
              </a:solidFill>
            </a:endParaRPr>
          </a:p>
          <a:p>
            <a:pPr marL="800100" lvl="1" indent="-342900" fontAlgn="auto">
              <a:lnSpc>
                <a:spcPct val="150000"/>
              </a:lnSpc>
              <a:spcAft>
                <a:spcPts val="0"/>
              </a:spcAft>
              <a:buFont typeface="Arial" panose="020B0604020202020204" pitchFamily="34" charset="0"/>
              <a:buChar char="•"/>
              <a:defRPr/>
            </a:pPr>
            <a:r>
              <a:rPr lang="fr-FR" sz="2000" dirty="0">
                <a:solidFill>
                  <a:schemeClr val="accent4"/>
                </a:solidFill>
              </a:rPr>
              <a:t>Tensions</a:t>
            </a:r>
          </a:p>
          <a:p>
            <a:pPr marL="800100" lvl="1" indent="-342900" fontAlgn="auto">
              <a:lnSpc>
                <a:spcPct val="150000"/>
              </a:lnSpc>
              <a:spcAft>
                <a:spcPts val="0"/>
              </a:spcAft>
              <a:buFont typeface="Arial" panose="020B0604020202020204" pitchFamily="34" charset="0"/>
              <a:buChar char="•"/>
              <a:defRPr/>
            </a:pPr>
            <a:r>
              <a:rPr lang="fr-FR" sz="2000" dirty="0">
                <a:solidFill>
                  <a:schemeClr val="accent4"/>
                </a:solidFill>
              </a:rPr>
              <a:t>Postures défensives</a:t>
            </a:r>
          </a:p>
          <a:p>
            <a:pPr marL="800100" lvl="1" indent="-342900" fontAlgn="auto">
              <a:lnSpc>
                <a:spcPct val="150000"/>
              </a:lnSpc>
              <a:spcAft>
                <a:spcPts val="0"/>
              </a:spcAft>
              <a:buFont typeface="Arial" panose="020B0604020202020204" pitchFamily="34" charset="0"/>
              <a:buChar char="•"/>
              <a:defRPr/>
            </a:pPr>
            <a:r>
              <a:rPr lang="fr-FR" sz="2000" dirty="0">
                <a:solidFill>
                  <a:schemeClr val="accent4"/>
                </a:solidFill>
              </a:rPr>
              <a:t>Incompréhension </a:t>
            </a:r>
          </a:p>
          <a:p>
            <a:pPr marL="800100" lvl="1" indent="-342900" fontAlgn="auto">
              <a:lnSpc>
                <a:spcPct val="150000"/>
              </a:lnSpc>
              <a:spcAft>
                <a:spcPts val="0"/>
              </a:spcAft>
              <a:buFont typeface="Arial" panose="020B0604020202020204" pitchFamily="34" charset="0"/>
              <a:buChar char="•"/>
              <a:defRPr/>
            </a:pPr>
            <a:r>
              <a:rPr lang="fr-FR" sz="2000" dirty="0">
                <a:solidFill>
                  <a:schemeClr val="accent4"/>
                </a:solidFill>
              </a:rPr>
              <a:t>Perte  de temps et d’énergie</a:t>
            </a:r>
          </a:p>
        </p:txBody>
      </p:sp>
      <p:sp>
        <p:nvSpPr>
          <p:cNvPr id="22530" name="Rectangle 2"/>
          <p:cNvSpPr>
            <a:spLocks noChangeArrowheads="1"/>
          </p:cNvSpPr>
          <p:nvPr/>
        </p:nvSpPr>
        <p:spPr bwMode="auto">
          <a:xfrm>
            <a:off x="1331913" y="1052513"/>
            <a:ext cx="6846887" cy="519112"/>
          </a:xfrm>
          <a:prstGeom prst="rect">
            <a:avLst/>
          </a:prstGeom>
          <a:noFill/>
          <a:ln w="9525">
            <a:noFill/>
            <a:miter lim="800000"/>
            <a:headEnd/>
            <a:tailEnd/>
          </a:ln>
        </p:spPr>
        <p:txBody>
          <a:bodyPr>
            <a:spAutoFit/>
          </a:bodyPr>
          <a:lstStyle/>
          <a:p>
            <a:pPr algn="ctr"/>
            <a:r>
              <a:rPr lang="fr-FR" sz="2800" b="1" i="1" dirty="0">
                <a:solidFill>
                  <a:schemeClr val="accent1"/>
                </a:solidFill>
              </a:rPr>
              <a:t>Les attitudes inadaptées</a:t>
            </a:r>
          </a:p>
        </p:txBody>
      </p:sp>
      <p:pic>
        <p:nvPicPr>
          <p:cNvPr id="3" name="Image 2"/>
          <p:cNvPicPr>
            <a:picLocks noChangeAspect="1"/>
          </p:cNvPicPr>
          <p:nvPr/>
        </p:nvPicPr>
        <p:blipFill>
          <a:blip r:embed="rId2"/>
          <a:stretch>
            <a:fillRect/>
          </a:stretch>
        </p:blipFill>
        <p:spPr>
          <a:xfrm>
            <a:off x="5724128" y="2348880"/>
            <a:ext cx="2543175" cy="1800225"/>
          </a:xfrm>
          <a:prstGeom prst="rect">
            <a:avLst/>
          </a:prstGeom>
        </p:spPr>
      </p:pic>
    </p:spTree>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rot="20977344">
            <a:off x="3781425" y="1131888"/>
            <a:ext cx="5453063" cy="1385887"/>
          </a:xfrm>
          <a:prstGeom prst="rect">
            <a:avLst/>
          </a:prstGeom>
        </p:spPr>
        <p:txBody>
          <a:bodyPr>
            <a:spAutoFit/>
          </a:bodyPr>
          <a:lstStyle/>
          <a:p>
            <a:pPr algn="ctr">
              <a:defRPr/>
            </a:pPr>
            <a:r>
              <a:rPr lang="fr-FR" sz="2800" dirty="0">
                <a:solidFill>
                  <a:schemeClr val="accent1">
                    <a:tint val="88000"/>
                    <a:satMod val="150000"/>
                  </a:schemeClr>
                </a:solidFill>
              </a:rPr>
              <a:t>L’attitude Assertive </a:t>
            </a:r>
            <a:br>
              <a:rPr lang="fr-FR" sz="2800" dirty="0">
                <a:solidFill>
                  <a:schemeClr val="accent1">
                    <a:tint val="88000"/>
                    <a:satMod val="150000"/>
                  </a:schemeClr>
                </a:solidFill>
              </a:rPr>
            </a:br>
            <a:r>
              <a:rPr lang="fr-FR" sz="2800" dirty="0">
                <a:solidFill>
                  <a:schemeClr val="accent1">
                    <a:tint val="88000"/>
                    <a:satMod val="150000"/>
                  </a:schemeClr>
                </a:solidFill>
                <a:effectLst>
                  <a:outerShdw blurRad="38100" dist="38100" dir="2700000" algn="tl">
                    <a:srgbClr val="000000">
                      <a:alpha val="43137"/>
                    </a:srgbClr>
                  </a:outerShdw>
                </a:effectLst>
              </a:rPr>
              <a:t>«</a:t>
            </a:r>
            <a:r>
              <a:rPr lang="fr-FR" sz="2800" dirty="0">
                <a:solidFill>
                  <a:schemeClr val="accent1">
                    <a:tint val="88000"/>
                    <a:satMod val="150000"/>
                  </a:schemeClr>
                </a:solidFill>
              </a:rPr>
              <a:t> </a:t>
            </a:r>
            <a:r>
              <a:rPr lang="fr-FR" sz="2800" dirty="0">
                <a:solidFill>
                  <a:schemeClr val="accent1">
                    <a:tint val="88000"/>
                    <a:satMod val="150000"/>
                  </a:schemeClr>
                </a:solidFill>
                <a:effectLst>
                  <a:outerShdw blurRad="38100" dist="38100" dir="2700000" algn="tl">
                    <a:srgbClr val="000000">
                      <a:alpha val="43137"/>
                    </a:srgbClr>
                  </a:outerShdw>
                </a:effectLst>
              </a:rPr>
              <a:t>L’affirmation de soi dans le respect d’autrui »</a:t>
            </a:r>
            <a:endParaRPr lang="fr-FR" sz="2800" dirty="0"/>
          </a:p>
        </p:txBody>
      </p:sp>
      <p:sp>
        <p:nvSpPr>
          <p:cNvPr id="24579" name="Rectangle 4"/>
          <p:cNvSpPr>
            <a:spLocks noChangeArrowheads="1"/>
          </p:cNvSpPr>
          <p:nvPr/>
        </p:nvSpPr>
        <p:spPr bwMode="auto">
          <a:xfrm>
            <a:off x="384175" y="4005263"/>
            <a:ext cx="4572000" cy="1920875"/>
          </a:xfrm>
          <a:prstGeom prst="rect">
            <a:avLst/>
          </a:prstGeom>
          <a:noFill/>
          <a:ln w="9525">
            <a:noFill/>
            <a:miter lim="800000"/>
            <a:headEnd/>
            <a:tailEnd/>
          </a:ln>
        </p:spPr>
        <p:txBody>
          <a:bodyPr>
            <a:spAutoFit/>
          </a:bodyPr>
          <a:lstStyle/>
          <a:p>
            <a:pPr marL="342900" indent="-342900" algn="ctr"/>
            <a:r>
              <a:rPr lang="fr-FR" altLang="fr-FR" sz="2000" b="1" dirty="0">
                <a:solidFill>
                  <a:schemeClr val="bg1">
                    <a:lumMod val="75000"/>
                  </a:schemeClr>
                </a:solidFill>
              </a:rPr>
              <a:t>Développer </a:t>
            </a:r>
            <a:r>
              <a:rPr lang="fr-FR" altLang="fr-FR" sz="2000" b="1" dirty="0">
                <a:solidFill>
                  <a:srgbClr val="311B42"/>
                </a:solidFill>
              </a:rPr>
              <a:t>l’assertivité </a:t>
            </a:r>
            <a:r>
              <a:rPr lang="fr-FR" altLang="fr-FR" sz="2000" b="1" dirty="0">
                <a:solidFill>
                  <a:schemeClr val="bg1">
                    <a:lumMod val="75000"/>
                  </a:schemeClr>
                </a:solidFill>
              </a:rPr>
              <a:t>consiste à exprimer clairement ce que l'on pense et ce que l'on ressent, tout en prenant en compte ce que l'autre dit, pense et ressent, sans agressivité, ni </a:t>
            </a:r>
            <a:r>
              <a:rPr lang="fr-FR" altLang="fr-FR" sz="2000" b="1" dirty="0" smtClean="0">
                <a:solidFill>
                  <a:schemeClr val="bg1">
                    <a:lumMod val="75000"/>
                  </a:schemeClr>
                </a:solidFill>
              </a:rPr>
              <a:t>passivité</a:t>
            </a:r>
            <a:endParaRPr lang="fr-FR" altLang="fr-FR" sz="2000" b="1" dirty="0">
              <a:solidFill>
                <a:schemeClr val="bg1">
                  <a:lumMod val="75000"/>
                </a:schemeClr>
              </a:solidFill>
            </a:endParaRPr>
          </a:p>
        </p:txBody>
      </p:sp>
      <p:sp>
        <p:nvSpPr>
          <p:cNvPr id="24580" name="Rectangle 5"/>
          <p:cNvSpPr>
            <a:spLocks noChangeArrowheads="1"/>
          </p:cNvSpPr>
          <p:nvPr/>
        </p:nvSpPr>
        <p:spPr bwMode="auto">
          <a:xfrm rot="1527203">
            <a:off x="5389563" y="3802063"/>
            <a:ext cx="3736975" cy="1685925"/>
          </a:xfrm>
          <a:prstGeom prst="rect">
            <a:avLst/>
          </a:prstGeom>
          <a:noFill/>
          <a:ln w="9525">
            <a:noFill/>
            <a:miter lim="800000"/>
            <a:headEnd/>
            <a:tailEnd/>
          </a:ln>
        </p:spPr>
        <p:txBody>
          <a:bodyPr>
            <a:spAutoFit/>
          </a:bodyPr>
          <a:lstStyle/>
          <a:p>
            <a:pPr marL="342900" indent="-342900" algn="ctr">
              <a:lnSpc>
                <a:spcPct val="150000"/>
              </a:lnSpc>
            </a:pPr>
            <a:r>
              <a:rPr lang="fr-FR" altLang="fr-FR" sz="2400" b="1" dirty="0"/>
              <a:t>Il faut d’abord réguler l’émotion, </a:t>
            </a:r>
          </a:p>
          <a:p>
            <a:pPr marL="342900" indent="-342900" algn="ctr">
              <a:lnSpc>
                <a:spcPct val="150000"/>
              </a:lnSpc>
            </a:pPr>
            <a:r>
              <a:rPr lang="fr-FR" altLang="fr-FR" sz="2400" b="1" dirty="0"/>
              <a:t>ensuite, on peut discuter</a:t>
            </a:r>
          </a:p>
        </p:txBody>
      </p:sp>
      <p:pic>
        <p:nvPicPr>
          <p:cNvPr id="2" name="Image 1"/>
          <p:cNvPicPr>
            <a:picLocks noChangeAspect="1"/>
          </p:cNvPicPr>
          <p:nvPr/>
        </p:nvPicPr>
        <p:blipFill>
          <a:blip r:embed="rId2"/>
          <a:stretch>
            <a:fillRect/>
          </a:stretch>
        </p:blipFill>
        <p:spPr>
          <a:xfrm>
            <a:off x="899592" y="1268760"/>
            <a:ext cx="2143125" cy="2143125"/>
          </a:xfrm>
          <a:prstGeom prst="rect">
            <a:avLst/>
          </a:prstGeom>
        </p:spPr>
      </p:pic>
    </p:spTree>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Forme libre 1"/>
          <p:cNvSpPr>
            <a:spLocks/>
          </p:cNvSpPr>
          <p:nvPr/>
        </p:nvSpPr>
        <p:spPr bwMode="auto">
          <a:xfrm>
            <a:off x="2314575" y="2149475"/>
            <a:ext cx="3852863" cy="2000250"/>
          </a:xfrm>
          <a:custGeom>
            <a:avLst/>
            <a:gdLst>
              <a:gd name="T0" fmla="*/ 1717963 w 4018407"/>
              <a:gd name="T1" fmla="*/ 80660 h 1840187"/>
              <a:gd name="T2" fmla="*/ 1593272 w 4018407"/>
              <a:gd name="T3" fmla="*/ 108369 h 1840187"/>
              <a:gd name="T4" fmla="*/ 1136072 w 4018407"/>
              <a:gd name="T5" fmla="*/ 149933 h 1840187"/>
              <a:gd name="T6" fmla="*/ 928254 w 4018407"/>
              <a:gd name="T7" fmla="*/ 205351 h 1840187"/>
              <a:gd name="T8" fmla="*/ 678872 w 4018407"/>
              <a:gd name="T9" fmla="*/ 288478 h 1840187"/>
              <a:gd name="T10" fmla="*/ 595745 w 4018407"/>
              <a:gd name="T11" fmla="*/ 316187 h 1840187"/>
              <a:gd name="T12" fmla="*/ 415636 w 4018407"/>
              <a:gd name="T13" fmla="*/ 399314 h 1840187"/>
              <a:gd name="T14" fmla="*/ 277091 w 4018407"/>
              <a:gd name="T15" fmla="*/ 482442 h 1840187"/>
              <a:gd name="T16" fmla="*/ 152400 w 4018407"/>
              <a:gd name="T17" fmla="*/ 565569 h 1840187"/>
              <a:gd name="T18" fmla="*/ 83127 w 4018407"/>
              <a:gd name="T19" fmla="*/ 634842 h 1840187"/>
              <a:gd name="T20" fmla="*/ 0 w 4018407"/>
              <a:gd name="T21" fmla="*/ 759533 h 1840187"/>
              <a:gd name="T22" fmla="*/ 27709 w 4018407"/>
              <a:gd name="T23" fmla="*/ 953496 h 1840187"/>
              <a:gd name="T24" fmla="*/ 166254 w 4018407"/>
              <a:gd name="T25" fmla="*/ 1105896 h 1840187"/>
              <a:gd name="T26" fmla="*/ 290945 w 4018407"/>
              <a:gd name="T27" fmla="*/ 1202878 h 1840187"/>
              <a:gd name="T28" fmla="*/ 415636 w 4018407"/>
              <a:gd name="T29" fmla="*/ 1272151 h 1840187"/>
              <a:gd name="T30" fmla="*/ 540327 w 4018407"/>
              <a:gd name="T31" fmla="*/ 1313714 h 1840187"/>
              <a:gd name="T32" fmla="*/ 748145 w 4018407"/>
              <a:gd name="T33" fmla="*/ 1396842 h 1840187"/>
              <a:gd name="T34" fmla="*/ 845127 w 4018407"/>
              <a:gd name="T35" fmla="*/ 1424551 h 1840187"/>
              <a:gd name="T36" fmla="*/ 1052945 w 4018407"/>
              <a:gd name="T37" fmla="*/ 1493823 h 1840187"/>
              <a:gd name="T38" fmla="*/ 1191491 w 4018407"/>
              <a:gd name="T39" fmla="*/ 1535387 h 1840187"/>
              <a:gd name="T40" fmla="*/ 1593272 w 4018407"/>
              <a:gd name="T41" fmla="*/ 1590805 h 1840187"/>
              <a:gd name="T42" fmla="*/ 1787236 w 4018407"/>
              <a:gd name="T43" fmla="*/ 1646223 h 1840187"/>
              <a:gd name="T44" fmla="*/ 1925782 w 4018407"/>
              <a:gd name="T45" fmla="*/ 1687787 h 1840187"/>
              <a:gd name="T46" fmla="*/ 2092036 w 4018407"/>
              <a:gd name="T47" fmla="*/ 1729351 h 1840187"/>
              <a:gd name="T48" fmla="*/ 2272145 w 4018407"/>
              <a:gd name="T49" fmla="*/ 1757060 h 1840187"/>
              <a:gd name="T50" fmla="*/ 2452254 w 4018407"/>
              <a:gd name="T51" fmla="*/ 1784769 h 1840187"/>
              <a:gd name="T52" fmla="*/ 3006436 w 4018407"/>
              <a:gd name="T53" fmla="*/ 1826333 h 1840187"/>
              <a:gd name="T54" fmla="*/ 3713018 w 4018407"/>
              <a:gd name="T55" fmla="*/ 1812478 h 1840187"/>
              <a:gd name="T56" fmla="*/ 3851563 w 4018407"/>
              <a:gd name="T57" fmla="*/ 1770914 h 1840187"/>
              <a:gd name="T58" fmla="*/ 4017818 w 4018407"/>
              <a:gd name="T59" fmla="*/ 1479969 h 1840187"/>
              <a:gd name="T60" fmla="*/ 3976254 w 4018407"/>
              <a:gd name="T61" fmla="*/ 1189023 h 1840187"/>
              <a:gd name="T62" fmla="*/ 3920836 w 4018407"/>
              <a:gd name="T63" fmla="*/ 1105896 h 1840187"/>
              <a:gd name="T64" fmla="*/ 3796145 w 4018407"/>
              <a:gd name="T65" fmla="*/ 1022769 h 1840187"/>
              <a:gd name="T66" fmla="*/ 3671454 w 4018407"/>
              <a:gd name="T67" fmla="*/ 898078 h 1840187"/>
              <a:gd name="T68" fmla="*/ 3602182 w 4018407"/>
              <a:gd name="T69" fmla="*/ 828805 h 1840187"/>
              <a:gd name="T70" fmla="*/ 3491345 w 4018407"/>
              <a:gd name="T71" fmla="*/ 717969 h 1840187"/>
              <a:gd name="T72" fmla="*/ 3408218 w 4018407"/>
              <a:gd name="T73" fmla="*/ 620987 h 1840187"/>
              <a:gd name="T74" fmla="*/ 3338945 w 4018407"/>
              <a:gd name="T75" fmla="*/ 551714 h 1840187"/>
              <a:gd name="T76" fmla="*/ 3186545 w 4018407"/>
              <a:gd name="T77" fmla="*/ 399314 h 1840187"/>
              <a:gd name="T78" fmla="*/ 3117272 w 4018407"/>
              <a:gd name="T79" fmla="*/ 343896 h 1840187"/>
              <a:gd name="T80" fmla="*/ 2992582 w 4018407"/>
              <a:gd name="T81" fmla="*/ 260769 h 1840187"/>
              <a:gd name="T82" fmla="*/ 2881745 w 4018407"/>
              <a:gd name="T83" fmla="*/ 191496 h 1840187"/>
              <a:gd name="T84" fmla="*/ 2673927 w 4018407"/>
              <a:gd name="T85" fmla="*/ 122223 h 1840187"/>
              <a:gd name="T86" fmla="*/ 2535382 w 4018407"/>
              <a:gd name="T87" fmla="*/ 80660 h 1840187"/>
              <a:gd name="T88" fmla="*/ 2244436 w 4018407"/>
              <a:gd name="T89" fmla="*/ 11387 h 1840187"/>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4018407"/>
              <a:gd name="T136" fmla="*/ 0 h 1840187"/>
              <a:gd name="T137" fmla="*/ 4018407 w 4018407"/>
              <a:gd name="T138" fmla="*/ 1840187 h 1840187"/>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4018407" h="1840187">
                <a:moveTo>
                  <a:pt x="2064327" y="11387"/>
                </a:moveTo>
                <a:cubicBezTo>
                  <a:pt x="1976581" y="22933"/>
                  <a:pt x="1833559" y="58287"/>
                  <a:pt x="1717963" y="80660"/>
                </a:cubicBezTo>
                <a:cubicBezTo>
                  <a:pt x="1690384" y="85998"/>
                  <a:pt x="1662258" y="88420"/>
                  <a:pt x="1634836" y="94514"/>
                </a:cubicBezTo>
                <a:cubicBezTo>
                  <a:pt x="1620580" y="97682"/>
                  <a:pt x="1607804" y="106916"/>
                  <a:pt x="1593272" y="108369"/>
                </a:cubicBezTo>
                <a:cubicBezTo>
                  <a:pt x="1515018" y="116194"/>
                  <a:pt x="1436254" y="117605"/>
                  <a:pt x="1357745" y="122223"/>
                </a:cubicBezTo>
                <a:cubicBezTo>
                  <a:pt x="1201559" y="153461"/>
                  <a:pt x="1391843" y="117962"/>
                  <a:pt x="1136072" y="149933"/>
                </a:cubicBezTo>
                <a:cubicBezTo>
                  <a:pt x="1112706" y="152854"/>
                  <a:pt x="1089787" y="158679"/>
                  <a:pt x="1066800" y="163787"/>
                </a:cubicBezTo>
                <a:cubicBezTo>
                  <a:pt x="1003991" y="177745"/>
                  <a:pt x="997318" y="182330"/>
                  <a:pt x="928254" y="205351"/>
                </a:cubicBezTo>
                <a:lnTo>
                  <a:pt x="845127" y="233060"/>
                </a:lnTo>
                <a:lnTo>
                  <a:pt x="678872" y="288478"/>
                </a:lnTo>
                <a:lnTo>
                  <a:pt x="637309" y="302333"/>
                </a:lnTo>
                <a:lnTo>
                  <a:pt x="595745" y="316187"/>
                </a:lnTo>
                <a:cubicBezTo>
                  <a:pt x="476638" y="395593"/>
                  <a:pt x="627333" y="300393"/>
                  <a:pt x="512618" y="357751"/>
                </a:cubicBezTo>
                <a:cubicBezTo>
                  <a:pt x="416942" y="405589"/>
                  <a:pt x="530969" y="370482"/>
                  <a:pt x="415636" y="399314"/>
                </a:cubicBezTo>
                <a:cubicBezTo>
                  <a:pt x="387927" y="417787"/>
                  <a:pt x="362295" y="439840"/>
                  <a:pt x="332509" y="454733"/>
                </a:cubicBezTo>
                <a:cubicBezTo>
                  <a:pt x="314036" y="463969"/>
                  <a:pt x="294801" y="471816"/>
                  <a:pt x="277091" y="482442"/>
                </a:cubicBezTo>
                <a:cubicBezTo>
                  <a:pt x="248534" y="499576"/>
                  <a:pt x="221672" y="519387"/>
                  <a:pt x="193963" y="537860"/>
                </a:cubicBezTo>
                <a:lnTo>
                  <a:pt x="152400" y="565569"/>
                </a:lnTo>
                <a:cubicBezTo>
                  <a:pt x="143164" y="579424"/>
                  <a:pt x="136465" y="595359"/>
                  <a:pt x="124691" y="607133"/>
                </a:cubicBezTo>
                <a:cubicBezTo>
                  <a:pt x="112917" y="618907"/>
                  <a:pt x="94092" y="622311"/>
                  <a:pt x="83127" y="634842"/>
                </a:cubicBezTo>
                <a:cubicBezTo>
                  <a:pt x="61197" y="659904"/>
                  <a:pt x="46182" y="690260"/>
                  <a:pt x="27709" y="717969"/>
                </a:cubicBezTo>
                <a:lnTo>
                  <a:pt x="0" y="759533"/>
                </a:lnTo>
                <a:cubicBezTo>
                  <a:pt x="4618" y="810333"/>
                  <a:pt x="6640" y="861436"/>
                  <a:pt x="13854" y="911933"/>
                </a:cubicBezTo>
                <a:cubicBezTo>
                  <a:pt x="15919" y="926390"/>
                  <a:pt x="18947" y="941813"/>
                  <a:pt x="27709" y="953496"/>
                </a:cubicBezTo>
                <a:cubicBezTo>
                  <a:pt x="47303" y="979620"/>
                  <a:pt x="78868" y="995598"/>
                  <a:pt x="96982" y="1022769"/>
                </a:cubicBezTo>
                <a:cubicBezTo>
                  <a:pt x="124227" y="1063637"/>
                  <a:pt x="126251" y="1072561"/>
                  <a:pt x="166254" y="1105896"/>
                </a:cubicBezTo>
                <a:cubicBezTo>
                  <a:pt x="179046" y="1116556"/>
                  <a:pt x="195026" y="1122945"/>
                  <a:pt x="207818" y="1133605"/>
                </a:cubicBezTo>
                <a:cubicBezTo>
                  <a:pt x="253779" y="1171906"/>
                  <a:pt x="239348" y="1177079"/>
                  <a:pt x="290945" y="1202878"/>
                </a:cubicBezTo>
                <a:cubicBezTo>
                  <a:pt x="304007" y="1209409"/>
                  <a:pt x="319743" y="1209641"/>
                  <a:pt x="332509" y="1216733"/>
                </a:cubicBezTo>
                <a:cubicBezTo>
                  <a:pt x="361620" y="1232906"/>
                  <a:pt x="384043" y="1261620"/>
                  <a:pt x="415636" y="1272151"/>
                </a:cubicBezTo>
                <a:lnTo>
                  <a:pt x="498763" y="1299860"/>
                </a:lnTo>
                <a:lnTo>
                  <a:pt x="540327" y="1313714"/>
                </a:lnTo>
                <a:cubicBezTo>
                  <a:pt x="606192" y="1357623"/>
                  <a:pt x="566097" y="1336159"/>
                  <a:pt x="665018" y="1369133"/>
                </a:cubicBezTo>
                <a:lnTo>
                  <a:pt x="748145" y="1396842"/>
                </a:lnTo>
                <a:cubicBezTo>
                  <a:pt x="762000" y="1401460"/>
                  <a:pt x="775541" y="1407154"/>
                  <a:pt x="789709" y="1410696"/>
                </a:cubicBezTo>
                <a:cubicBezTo>
                  <a:pt x="808182" y="1415314"/>
                  <a:pt x="826889" y="1419079"/>
                  <a:pt x="845127" y="1424551"/>
                </a:cubicBezTo>
                <a:cubicBezTo>
                  <a:pt x="873103" y="1432944"/>
                  <a:pt x="900545" y="1443024"/>
                  <a:pt x="928254" y="1452260"/>
                </a:cubicBezTo>
                <a:lnTo>
                  <a:pt x="1052945" y="1493823"/>
                </a:lnTo>
                <a:lnTo>
                  <a:pt x="1094509" y="1507678"/>
                </a:lnTo>
                <a:cubicBezTo>
                  <a:pt x="1127459" y="1518662"/>
                  <a:pt x="1156688" y="1529586"/>
                  <a:pt x="1191491" y="1535387"/>
                </a:cubicBezTo>
                <a:cubicBezTo>
                  <a:pt x="1229596" y="1541738"/>
                  <a:pt x="1393620" y="1559385"/>
                  <a:pt x="1427018" y="1563096"/>
                </a:cubicBezTo>
                <a:cubicBezTo>
                  <a:pt x="1540661" y="1600978"/>
                  <a:pt x="1361271" y="1544405"/>
                  <a:pt x="1593272" y="1590805"/>
                </a:cubicBezTo>
                <a:cubicBezTo>
                  <a:pt x="1621913" y="1596533"/>
                  <a:pt x="1647759" y="1612786"/>
                  <a:pt x="1676400" y="1618514"/>
                </a:cubicBezTo>
                <a:cubicBezTo>
                  <a:pt x="1817226" y="1646680"/>
                  <a:pt x="1687837" y="1617823"/>
                  <a:pt x="1787236" y="1646223"/>
                </a:cubicBezTo>
                <a:cubicBezTo>
                  <a:pt x="1805545" y="1651454"/>
                  <a:pt x="1824416" y="1654607"/>
                  <a:pt x="1842654" y="1660078"/>
                </a:cubicBezTo>
                <a:cubicBezTo>
                  <a:pt x="1870630" y="1668471"/>
                  <a:pt x="1897141" y="1682059"/>
                  <a:pt x="1925782" y="1687787"/>
                </a:cubicBezTo>
                <a:cubicBezTo>
                  <a:pt x="1948873" y="1692405"/>
                  <a:pt x="1972209" y="1695931"/>
                  <a:pt x="1995054" y="1701642"/>
                </a:cubicBezTo>
                <a:cubicBezTo>
                  <a:pt x="2060923" y="1718109"/>
                  <a:pt x="2014313" y="1716397"/>
                  <a:pt x="2092036" y="1729351"/>
                </a:cubicBezTo>
                <a:cubicBezTo>
                  <a:pt x="2128762" y="1735472"/>
                  <a:pt x="2166072" y="1737543"/>
                  <a:pt x="2202872" y="1743205"/>
                </a:cubicBezTo>
                <a:cubicBezTo>
                  <a:pt x="2226146" y="1746786"/>
                  <a:pt x="2249157" y="1751952"/>
                  <a:pt x="2272145" y="1757060"/>
                </a:cubicBezTo>
                <a:cubicBezTo>
                  <a:pt x="2290733" y="1761191"/>
                  <a:pt x="2308743" y="1768019"/>
                  <a:pt x="2327563" y="1770914"/>
                </a:cubicBezTo>
                <a:cubicBezTo>
                  <a:pt x="2368896" y="1777273"/>
                  <a:pt x="2410690" y="1780151"/>
                  <a:pt x="2452254" y="1784769"/>
                </a:cubicBezTo>
                <a:cubicBezTo>
                  <a:pt x="2565449" y="1813067"/>
                  <a:pt x="2506065" y="1801613"/>
                  <a:pt x="2701636" y="1812478"/>
                </a:cubicBezTo>
                <a:cubicBezTo>
                  <a:pt x="2803184" y="1818120"/>
                  <a:pt x="2904836" y="1821715"/>
                  <a:pt x="3006436" y="1826333"/>
                </a:cubicBezTo>
                <a:cubicBezTo>
                  <a:pt x="3048000" y="1830951"/>
                  <a:pt x="3089308" y="1840187"/>
                  <a:pt x="3131127" y="1840187"/>
                </a:cubicBezTo>
                <a:cubicBezTo>
                  <a:pt x="3494046" y="1840187"/>
                  <a:pt x="3474114" y="1839024"/>
                  <a:pt x="3713018" y="1812478"/>
                </a:cubicBezTo>
                <a:cubicBezTo>
                  <a:pt x="3812680" y="1779256"/>
                  <a:pt x="3688216" y="1819565"/>
                  <a:pt x="3810000" y="1784769"/>
                </a:cubicBezTo>
                <a:cubicBezTo>
                  <a:pt x="3824042" y="1780757"/>
                  <a:pt x="3838797" y="1778006"/>
                  <a:pt x="3851563" y="1770914"/>
                </a:cubicBezTo>
                <a:cubicBezTo>
                  <a:pt x="3926138" y="1729483"/>
                  <a:pt x="3925766" y="1724421"/>
                  <a:pt x="3976254" y="1673933"/>
                </a:cubicBezTo>
                <a:cubicBezTo>
                  <a:pt x="3998793" y="1606318"/>
                  <a:pt x="4014522" y="1565662"/>
                  <a:pt x="4017818" y="1479969"/>
                </a:cubicBezTo>
                <a:cubicBezTo>
                  <a:pt x="4020486" y="1410594"/>
                  <a:pt x="4013781" y="1340880"/>
                  <a:pt x="4003963" y="1272151"/>
                </a:cubicBezTo>
                <a:cubicBezTo>
                  <a:pt x="3999832" y="1243236"/>
                  <a:pt x="3996907" y="1209676"/>
                  <a:pt x="3976254" y="1189023"/>
                </a:cubicBezTo>
                <a:lnTo>
                  <a:pt x="3934691" y="1147460"/>
                </a:lnTo>
                <a:cubicBezTo>
                  <a:pt x="3930073" y="1133605"/>
                  <a:pt x="3929959" y="1117300"/>
                  <a:pt x="3920836" y="1105896"/>
                </a:cubicBezTo>
                <a:cubicBezTo>
                  <a:pt x="3910434" y="1092894"/>
                  <a:pt x="3892064" y="1088847"/>
                  <a:pt x="3879272" y="1078187"/>
                </a:cubicBezTo>
                <a:cubicBezTo>
                  <a:pt x="3810085" y="1020531"/>
                  <a:pt x="3869190" y="1047116"/>
                  <a:pt x="3796145" y="1022769"/>
                </a:cubicBezTo>
                <a:cubicBezTo>
                  <a:pt x="3772688" y="991492"/>
                  <a:pt x="3756234" y="964110"/>
                  <a:pt x="3726872" y="939642"/>
                </a:cubicBezTo>
                <a:cubicBezTo>
                  <a:pt x="3709133" y="924860"/>
                  <a:pt x="3687782" y="914406"/>
                  <a:pt x="3671454" y="898078"/>
                </a:cubicBezTo>
                <a:cubicBezTo>
                  <a:pt x="3659680" y="886304"/>
                  <a:pt x="3655519" y="868288"/>
                  <a:pt x="3643745" y="856514"/>
                </a:cubicBezTo>
                <a:cubicBezTo>
                  <a:pt x="3631971" y="844740"/>
                  <a:pt x="3614974" y="839465"/>
                  <a:pt x="3602182" y="828805"/>
                </a:cubicBezTo>
                <a:cubicBezTo>
                  <a:pt x="3495512" y="739914"/>
                  <a:pt x="3622244" y="828326"/>
                  <a:pt x="3519054" y="759533"/>
                </a:cubicBezTo>
                <a:cubicBezTo>
                  <a:pt x="3509818" y="745678"/>
                  <a:pt x="3499606" y="732426"/>
                  <a:pt x="3491345" y="717969"/>
                </a:cubicBezTo>
                <a:cubicBezTo>
                  <a:pt x="3481098" y="700037"/>
                  <a:pt x="3477077" y="678232"/>
                  <a:pt x="3463636" y="662551"/>
                </a:cubicBezTo>
                <a:cubicBezTo>
                  <a:pt x="3448609" y="645019"/>
                  <a:pt x="3424546" y="637315"/>
                  <a:pt x="3408218" y="620987"/>
                </a:cubicBezTo>
                <a:cubicBezTo>
                  <a:pt x="3396444" y="609213"/>
                  <a:pt x="3392283" y="591197"/>
                  <a:pt x="3380509" y="579423"/>
                </a:cubicBezTo>
                <a:cubicBezTo>
                  <a:pt x="3368735" y="567649"/>
                  <a:pt x="3351476" y="562679"/>
                  <a:pt x="3338945" y="551714"/>
                </a:cubicBezTo>
                <a:cubicBezTo>
                  <a:pt x="3314369" y="530210"/>
                  <a:pt x="3292763" y="505533"/>
                  <a:pt x="3269672" y="482442"/>
                </a:cubicBezTo>
                <a:lnTo>
                  <a:pt x="3186545" y="399314"/>
                </a:lnTo>
                <a:lnTo>
                  <a:pt x="3144982" y="385460"/>
                </a:lnTo>
                <a:cubicBezTo>
                  <a:pt x="3135745" y="371605"/>
                  <a:pt x="3129803" y="354861"/>
                  <a:pt x="3117272" y="343896"/>
                </a:cubicBezTo>
                <a:cubicBezTo>
                  <a:pt x="3092210" y="321966"/>
                  <a:pt x="3061854" y="306951"/>
                  <a:pt x="3034145" y="288478"/>
                </a:cubicBezTo>
                <a:cubicBezTo>
                  <a:pt x="3020291" y="279242"/>
                  <a:pt x="3004356" y="272543"/>
                  <a:pt x="2992582" y="260769"/>
                </a:cubicBezTo>
                <a:cubicBezTo>
                  <a:pt x="2938458" y="206647"/>
                  <a:pt x="2995249" y="255176"/>
                  <a:pt x="2923309" y="219205"/>
                </a:cubicBezTo>
                <a:cubicBezTo>
                  <a:pt x="2908416" y="211758"/>
                  <a:pt x="2896961" y="198259"/>
                  <a:pt x="2881745" y="191496"/>
                </a:cubicBezTo>
                <a:cubicBezTo>
                  <a:pt x="2855055" y="179634"/>
                  <a:pt x="2822920" y="179988"/>
                  <a:pt x="2798618" y="163787"/>
                </a:cubicBezTo>
                <a:cubicBezTo>
                  <a:pt x="2721879" y="112628"/>
                  <a:pt x="2793389" y="152089"/>
                  <a:pt x="2673927" y="122223"/>
                </a:cubicBezTo>
                <a:cubicBezTo>
                  <a:pt x="2645591" y="115139"/>
                  <a:pt x="2619136" y="101598"/>
                  <a:pt x="2590800" y="94514"/>
                </a:cubicBezTo>
                <a:cubicBezTo>
                  <a:pt x="2572327" y="89896"/>
                  <a:pt x="2553970" y="84791"/>
                  <a:pt x="2535382" y="80660"/>
                </a:cubicBezTo>
                <a:cubicBezTo>
                  <a:pt x="2477276" y="67748"/>
                  <a:pt x="2443156" y="62980"/>
                  <a:pt x="2382982" y="52951"/>
                </a:cubicBezTo>
                <a:cubicBezTo>
                  <a:pt x="2346035" y="40636"/>
                  <a:pt x="2286307" y="18366"/>
                  <a:pt x="2244436" y="11387"/>
                </a:cubicBezTo>
                <a:cubicBezTo>
                  <a:pt x="2133818" y="-7049"/>
                  <a:pt x="2152073" y="-159"/>
                  <a:pt x="2064327" y="11387"/>
                </a:cubicBezTo>
                <a:close/>
              </a:path>
            </a:pathLst>
          </a:custGeom>
          <a:solidFill>
            <a:schemeClr val="bg1"/>
          </a:solidFill>
          <a:ln w="12700" cap="flat" cmpd="sng" algn="ctr">
            <a:solidFill>
              <a:srgbClr val="0000FF"/>
            </a:solidFill>
            <a:prstDash val="solid"/>
            <a:round/>
            <a:headEnd type="none" w="med" len="med"/>
            <a:tailEnd type="none" w="med" len="med"/>
          </a:ln>
        </p:spPr>
        <p:txBody>
          <a:bodyPr lIns="190800" tIns="93600" rIns="190800" bIns="93600" anchor="ctr">
            <a:spAutoFit/>
          </a:bodyPr>
          <a:lstStyle/>
          <a:p>
            <a:endParaRPr lang="fr-FR"/>
          </a:p>
        </p:txBody>
      </p:sp>
      <p:sp>
        <p:nvSpPr>
          <p:cNvPr id="25602" name="Espace réservé du contenu 2"/>
          <p:cNvSpPr>
            <a:spLocks noGrp="1"/>
          </p:cNvSpPr>
          <p:nvPr>
            <p:ph idx="4294967295"/>
          </p:nvPr>
        </p:nvSpPr>
        <p:spPr>
          <a:xfrm>
            <a:off x="323528" y="1125538"/>
            <a:ext cx="8820472" cy="5911976"/>
          </a:xfrm>
        </p:spPr>
        <p:txBody>
          <a:bodyPr wrap="square" lIns="190500" tIns="108000" rIns="190500" bIns="108000">
            <a:spAutoFit/>
          </a:bodyPr>
          <a:lstStyle/>
          <a:p>
            <a:pPr marL="0" indent="0" defTabSz="1008063" eaLnBrk="1" hangingPunct="1">
              <a:lnSpc>
                <a:spcPct val="150000"/>
              </a:lnSpc>
              <a:buFont typeface="Wingdings 2" pitchFamily="18" charset="2"/>
              <a:buNone/>
            </a:pPr>
            <a:r>
              <a:rPr lang="fr-FR" altLang="fr-FR" sz="2800" b="1" dirty="0" smtClean="0">
                <a:solidFill>
                  <a:schemeClr val="accent1"/>
                </a:solidFill>
              </a:rPr>
              <a:t>Une relation de qualité rend plus fluide les échanges de contenu</a:t>
            </a:r>
          </a:p>
          <a:p>
            <a:pPr marL="0" indent="0" defTabSz="1008063" eaLnBrk="1" hangingPunct="1">
              <a:lnSpc>
                <a:spcPct val="150000"/>
              </a:lnSpc>
              <a:buFont typeface="Wingdings 2" pitchFamily="18" charset="2"/>
              <a:buNone/>
            </a:pPr>
            <a:endParaRPr lang="fr-FR" altLang="fr-FR" sz="2400" b="1" dirty="0" smtClean="0">
              <a:solidFill>
                <a:schemeClr val="accent1"/>
              </a:solidFill>
            </a:endParaRPr>
          </a:p>
          <a:p>
            <a:pPr marL="0" indent="0" defTabSz="1008063" eaLnBrk="1" hangingPunct="1">
              <a:lnSpc>
                <a:spcPct val="150000"/>
              </a:lnSpc>
              <a:buFont typeface="Wingdings 2" pitchFamily="18" charset="2"/>
              <a:buNone/>
            </a:pPr>
            <a:endParaRPr lang="fr-FR" altLang="fr-FR" sz="2400" b="1" dirty="0" smtClean="0">
              <a:solidFill>
                <a:schemeClr val="accent1"/>
              </a:solidFill>
            </a:endParaRPr>
          </a:p>
          <a:p>
            <a:pPr marL="0" indent="0" defTabSz="1008063" eaLnBrk="1" hangingPunct="1">
              <a:lnSpc>
                <a:spcPct val="150000"/>
              </a:lnSpc>
              <a:buFont typeface="Wingdings 2" pitchFamily="18" charset="2"/>
              <a:buNone/>
            </a:pPr>
            <a:endParaRPr lang="fr-FR" altLang="fr-FR" sz="2800" b="1" dirty="0" smtClean="0">
              <a:solidFill>
                <a:schemeClr val="accent1"/>
              </a:solidFill>
            </a:endParaRPr>
          </a:p>
          <a:p>
            <a:pPr marL="0" indent="0" defTabSz="1008063" eaLnBrk="1" hangingPunct="1">
              <a:buFont typeface="Wingdings 2" pitchFamily="18" charset="2"/>
              <a:buNone/>
            </a:pPr>
            <a:endParaRPr lang="fr-FR" altLang="fr-FR" sz="2800" b="1" dirty="0" smtClean="0">
              <a:solidFill>
                <a:schemeClr val="accent1"/>
              </a:solidFill>
            </a:endParaRPr>
          </a:p>
          <a:p>
            <a:pPr marL="0" indent="0" defTabSz="1008063" eaLnBrk="1" hangingPunct="1">
              <a:buFont typeface="Wingdings 2" pitchFamily="18" charset="2"/>
              <a:buNone/>
            </a:pPr>
            <a:r>
              <a:rPr lang="fr-FR" altLang="fr-FR" sz="2800" b="1" dirty="0" smtClean="0">
                <a:solidFill>
                  <a:schemeClr val="accent1"/>
                </a:solidFill>
              </a:rPr>
              <a:t>La relation, c’est un message est « enrobé » par de l’émotion</a:t>
            </a:r>
          </a:p>
          <a:p>
            <a:pPr marL="0" indent="0" defTabSz="1008063" eaLnBrk="1" hangingPunct="1">
              <a:buFont typeface="Wingdings 2" pitchFamily="18" charset="2"/>
              <a:buNone/>
            </a:pPr>
            <a:r>
              <a:rPr lang="fr-FR" altLang="fr-FR" sz="2800" b="1" dirty="0" smtClean="0">
                <a:solidFill>
                  <a:schemeClr val="accent1"/>
                </a:solidFill>
              </a:rPr>
              <a:t>Pour que le contenu passe, il faut aménager l’émotion qui l’entoure</a:t>
            </a:r>
          </a:p>
        </p:txBody>
      </p:sp>
      <p:sp>
        <p:nvSpPr>
          <p:cNvPr id="4" name="Ellipse 3"/>
          <p:cNvSpPr/>
          <p:nvPr/>
        </p:nvSpPr>
        <p:spPr>
          <a:xfrm>
            <a:off x="2943225" y="2420938"/>
            <a:ext cx="2193925" cy="12255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fr-FR" dirty="0"/>
              <a:t>Le Message</a:t>
            </a:r>
          </a:p>
        </p:txBody>
      </p:sp>
      <p:sp>
        <p:nvSpPr>
          <p:cNvPr id="5" name="Légende encadrée 1 4"/>
          <p:cNvSpPr/>
          <p:nvPr/>
        </p:nvSpPr>
        <p:spPr bwMode="auto">
          <a:xfrm>
            <a:off x="6167438" y="2592388"/>
            <a:ext cx="1208087" cy="466725"/>
          </a:xfrm>
          <a:prstGeom prst="borderCallout1">
            <a:avLst>
              <a:gd name="adj1" fmla="val 18750"/>
              <a:gd name="adj2" fmla="val -8333"/>
              <a:gd name="adj3" fmla="val 186823"/>
              <a:gd name="adj4" fmla="val -63741"/>
            </a:avLst>
          </a:prstGeom>
          <a:solidFill>
            <a:schemeClr val="bg1"/>
          </a:solidFill>
          <a:ln w="12700" cap="flat" cmpd="sng" algn="ctr">
            <a:solidFill>
              <a:srgbClr val="0000FF"/>
            </a:solidFill>
            <a:prstDash val="solid"/>
            <a:round/>
            <a:headEnd type="none" w="med" len="med"/>
            <a:tailEnd type="none" w="med" len="med"/>
          </a:ln>
          <a:effectLst/>
          <a:extLst/>
        </p:spPr>
        <p:txBody>
          <a:bodyPr wrap="none" lIns="190800" tIns="93600" rIns="190800" bIns="93600" anchor="ctr">
            <a:spAutoFit/>
          </a:bodyPr>
          <a:lstStyle/>
          <a:p>
            <a:pPr eaLnBrk="0" hangingPunct="0">
              <a:defRPr/>
            </a:pPr>
            <a:r>
              <a:rPr lang="fr-FR" b="1" dirty="0">
                <a:solidFill>
                  <a:schemeClr val="accent4"/>
                </a:solidFill>
              </a:rPr>
              <a:t>Emotion</a:t>
            </a:r>
          </a:p>
        </p:txBody>
      </p:sp>
      <p:sp>
        <p:nvSpPr>
          <p:cNvPr id="6" name="Rectangle 5"/>
          <p:cNvSpPr/>
          <p:nvPr/>
        </p:nvSpPr>
        <p:spPr>
          <a:xfrm rot="20300294">
            <a:off x="5596075" y="3397796"/>
            <a:ext cx="3891450" cy="830997"/>
          </a:xfrm>
          <a:prstGeom prst="rect">
            <a:avLst/>
          </a:prstGeom>
        </p:spPr>
        <p:txBody>
          <a:bodyPr wrap="none">
            <a:spAutoFit/>
          </a:bodyPr>
          <a:lstStyle/>
          <a:p>
            <a:pPr marL="342900" indent="-342900">
              <a:defRPr/>
            </a:pPr>
            <a:r>
              <a:rPr lang="fr-FR" altLang="fr-FR" sz="2400" b="1" dirty="0" smtClean="0">
                <a:solidFill>
                  <a:schemeClr val="accent4"/>
                </a:solidFill>
              </a:rPr>
              <a:t>L’émotion négative  </a:t>
            </a:r>
            <a:r>
              <a:rPr lang="fr-FR" altLang="fr-FR" sz="2400" b="1" dirty="0">
                <a:solidFill>
                  <a:schemeClr val="accent4"/>
                </a:solidFill>
              </a:rPr>
              <a:t>rend </a:t>
            </a:r>
            <a:endParaRPr lang="fr-FR" altLang="fr-FR" sz="2400" b="1" dirty="0" smtClean="0">
              <a:solidFill>
                <a:schemeClr val="accent4"/>
              </a:solidFill>
            </a:endParaRPr>
          </a:p>
          <a:p>
            <a:pPr marL="342900" indent="-342900">
              <a:defRPr/>
            </a:pPr>
            <a:r>
              <a:rPr lang="fr-FR" altLang="fr-FR" sz="2400" b="1" dirty="0" smtClean="0">
                <a:solidFill>
                  <a:schemeClr val="accent4"/>
                </a:solidFill>
              </a:rPr>
              <a:t>sourd</a:t>
            </a:r>
            <a:endParaRPr lang="fr-FR" altLang="fr-FR" sz="2400" b="1" dirty="0">
              <a:solidFill>
                <a:schemeClr val="accent4"/>
              </a:solidFill>
            </a:endParaRPr>
          </a:p>
        </p:txBody>
      </p:sp>
    </p:spTree>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1"/>
          <p:cNvSpPr>
            <a:spLocks noChangeArrowheads="1"/>
          </p:cNvSpPr>
          <p:nvPr/>
        </p:nvSpPr>
        <p:spPr bwMode="auto">
          <a:xfrm>
            <a:off x="119063" y="1052513"/>
            <a:ext cx="9024937" cy="523220"/>
          </a:xfrm>
          <a:prstGeom prst="rect">
            <a:avLst/>
          </a:prstGeom>
          <a:noFill/>
          <a:ln w="9525">
            <a:noFill/>
            <a:miter lim="800000"/>
            <a:headEnd/>
            <a:tailEnd/>
          </a:ln>
        </p:spPr>
        <p:txBody>
          <a:bodyPr>
            <a:spAutoFit/>
          </a:bodyPr>
          <a:lstStyle/>
          <a:p>
            <a:pPr algn="ctr"/>
            <a:r>
              <a:rPr lang="fr-FR" sz="2800" b="1" i="1" dirty="0" smtClean="0">
                <a:solidFill>
                  <a:schemeClr val="accent1"/>
                </a:solidFill>
              </a:rPr>
              <a:t>Attitudes de </a:t>
            </a:r>
            <a:r>
              <a:rPr lang="fr-FR" sz="2800" b="1" i="1" dirty="0">
                <a:solidFill>
                  <a:schemeClr val="accent1"/>
                </a:solidFill>
              </a:rPr>
              <a:t>résolution </a:t>
            </a:r>
            <a:r>
              <a:rPr lang="fr-FR" sz="2800" b="1" i="1" dirty="0" smtClean="0">
                <a:solidFill>
                  <a:schemeClr val="accent1"/>
                </a:solidFill>
              </a:rPr>
              <a:t>positives</a:t>
            </a:r>
            <a:endParaRPr lang="fr-FR" sz="2800" b="1" i="1" dirty="0">
              <a:solidFill>
                <a:schemeClr val="accent1"/>
              </a:solidFill>
            </a:endParaRPr>
          </a:p>
        </p:txBody>
      </p:sp>
      <p:sp>
        <p:nvSpPr>
          <p:cNvPr id="3" name="Rectangle 2"/>
          <p:cNvSpPr/>
          <p:nvPr/>
        </p:nvSpPr>
        <p:spPr>
          <a:xfrm>
            <a:off x="1187624" y="1700808"/>
            <a:ext cx="4572000" cy="2400300"/>
          </a:xfrm>
          <a:prstGeom prst="rect">
            <a:avLst/>
          </a:prstGeom>
        </p:spPr>
        <p:txBody>
          <a:bodyPr>
            <a:spAutoFit/>
          </a:bodyPr>
          <a:lstStyle/>
          <a:p>
            <a:pPr marL="285750" indent="-285750">
              <a:lnSpc>
                <a:spcPct val="150000"/>
              </a:lnSpc>
              <a:buFont typeface="Arial" panose="020B0604020202020204" pitchFamily="34" charset="0"/>
              <a:buChar char="•"/>
              <a:defRPr/>
            </a:pPr>
            <a:r>
              <a:rPr lang="fr-FR" altLang="fr-FR" sz="2000" b="1" dirty="0">
                <a:solidFill>
                  <a:schemeClr val="accent4"/>
                </a:solidFill>
              </a:rPr>
              <a:t>Observer les besoins de l’autre</a:t>
            </a:r>
          </a:p>
          <a:p>
            <a:pPr marL="285750" indent="-285750">
              <a:lnSpc>
                <a:spcPct val="150000"/>
              </a:lnSpc>
              <a:buFont typeface="Arial" panose="020B0604020202020204" pitchFamily="34" charset="0"/>
              <a:buChar char="•"/>
              <a:defRPr/>
            </a:pPr>
            <a:r>
              <a:rPr lang="fr-FR" altLang="fr-FR" sz="2000" b="1" dirty="0">
                <a:solidFill>
                  <a:schemeClr val="accent4"/>
                </a:solidFill>
              </a:rPr>
              <a:t>Écouter</a:t>
            </a:r>
          </a:p>
          <a:p>
            <a:pPr marL="285750" indent="-285750">
              <a:lnSpc>
                <a:spcPct val="150000"/>
              </a:lnSpc>
              <a:buFont typeface="Arial" panose="020B0604020202020204" pitchFamily="34" charset="0"/>
              <a:buChar char="•"/>
              <a:defRPr/>
            </a:pPr>
            <a:r>
              <a:rPr lang="fr-FR" altLang="fr-FR" sz="2000" b="1" dirty="0">
                <a:solidFill>
                  <a:schemeClr val="accent4"/>
                </a:solidFill>
              </a:rPr>
              <a:t>Cadrer</a:t>
            </a:r>
          </a:p>
          <a:p>
            <a:pPr marL="285750" indent="-285750">
              <a:lnSpc>
                <a:spcPct val="150000"/>
              </a:lnSpc>
              <a:buFont typeface="Arial" panose="020B0604020202020204" pitchFamily="34" charset="0"/>
              <a:buChar char="•"/>
              <a:defRPr/>
            </a:pPr>
            <a:r>
              <a:rPr lang="fr-FR" altLang="fr-FR" sz="2000" b="1" dirty="0">
                <a:solidFill>
                  <a:schemeClr val="accent4"/>
                </a:solidFill>
              </a:rPr>
              <a:t>Reformuler</a:t>
            </a:r>
          </a:p>
          <a:p>
            <a:pPr marL="285750" indent="-285750">
              <a:lnSpc>
                <a:spcPct val="150000"/>
              </a:lnSpc>
              <a:buFont typeface="Arial" panose="020B0604020202020204" pitchFamily="34" charset="0"/>
              <a:buChar char="•"/>
              <a:defRPr/>
            </a:pPr>
            <a:r>
              <a:rPr lang="fr-FR" altLang="fr-FR" sz="2000" b="1" dirty="0">
                <a:solidFill>
                  <a:schemeClr val="accent4"/>
                </a:solidFill>
              </a:rPr>
              <a:t>Questionner </a:t>
            </a:r>
            <a:endParaRPr lang="fr-FR" altLang="fr-FR" b="1" dirty="0">
              <a:solidFill>
                <a:schemeClr val="accent4"/>
              </a:solidFill>
            </a:endParaRPr>
          </a:p>
        </p:txBody>
      </p:sp>
      <p:sp>
        <p:nvSpPr>
          <p:cNvPr id="4" name="Rectangle 3"/>
          <p:cNvSpPr/>
          <p:nvPr/>
        </p:nvSpPr>
        <p:spPr>
          <a:xfrm>
            <a:off x="982663" y="4738688"/>
            <a:ext cx="4572000" cy="1755775"/>
          </a:xfrm>
          <a:prstGeom prst="rect">
            <a:avLst/>
          </a:prstGeom>
        </p:spPr>
        <p:txBody>
          <a:bodyPr>
            <a:spAutoFit/>
          </a:bodyPr>
          <a:lstStyle/>
          <a:p>
            <a:pPr marL="265176" indent="-265176" fontAlgn="auto">
              <a:lnSpc>
                <a:spcPct val="150000"/>
              </a:lnSpc>
              <a:spcAft>
                <a:spcPts val="0"/>
              </a:spcAft>
              <a:buFont typeface="Wingdings 2"/>
              <a:buChar char=""/>
              <a:defRPr/>
            </a:pPr>
            <a:r>
              <a:rPr lang="fr-FR" b="1" dirty="0">
                <a:solidFill>
                  <a:schemeClr val="accent4"/>
                </a:solidFill>
              </a:rPr>
              <a:t>Reconnaître l’existence d’un conflit</a:t>
            </a:r>
          </a:p>
          <a:p>
            <a:pPr marL="265176" indent="-265176" fontAlgn="auto">
              <a:lnSpc>
                <a:spcPct val="150000"/>
              </a:lnSpc>
              <a:spcAft>
                <a:spcPts val="0"/>
              </a:spcAft>
              <a:buFont typeface="Wingdings 2"/>
              <a:buChar char=""/>
              <a:defRPr/>
            </a:pPr>
            <a:r>
              <a:rPr lang="fr-FR" b="1" dirty="0">
                <a:solidFill>
                  <a:schemeClr val="accent4"/>
                </a:solidFill>
              </a:rPr>
              <a:t>Préciser les positions qui s’opposent</a:t>
            </a:r>
          </a:p>
          <a:p>
            <a:pPr marL="265176" indent="-265176" fontAlgn="auto">
              <a:lnSpc>
                <a:spcPct val="150000"/>
              </a:lnSpc>
              <a:spcAft>
                <a:spcPts val="0"/>
              </a:spcAft>
              <a:buFont typeface="Wingdings 2"/>
              <a:buChar char=""/>
              <a:defRPr/>
            </a:pPr>
            <a:r>
              <a:rPr lang="fr-FR" b="1" dirty="0">
                <a:solidFill>
                  <a:schemeClr val="accent4"/>
                </a:solidFill>
              </a:rPr>
              <a:t>Oublier les solutions opposées pour remonter aux besoins réciproques</a:t>
            </a:r>
          </a:p>
        </p:txBody>
      </p:sp>
      <p:sp>
        <p:nvSpPr>
          <p:cNvPr id="5" name="Rectangle 4"/>
          <p:cNvSpPr/>
          <p:nvPr/>
        </p:nvSpPr>
        <p:spPr>
          <a:xfrm>
            <a:off x="467544" y="2132856"/>
            <a:ext cx="525978" cy="923330"/>
          </a:xfrm>
          <a:prstGeom prst="rect">
            <a:avLst/>
          </a:prstGeom>
          <a:noFill/>
        </p:spPr>
        <p:txBody>
          <a:bodyPr wrap="none">
            <a:spAutoFit/>
          </a:bodyPr>
          <a:lstStyle/>
          <a:p>
            <a:pPr algn="ctr">
              <a:defRPr/>
            </a:pPr>
            <a:r>
              <a:rPr lang="fr-FR" sz="54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1</a:t>
            </a:r>
          </a:p>
        </p:txBody>
      </p:sp>
      <p:sp>
        <p:nvSpPr>
          <p:cNvPr id="8" name="Rectangle 7"/>
          <p:cNvSpPr/>
          <p:nvPr/>
        </p:nvSpPr>
        <p:spPr>
          <a:xfrm>
            <a:off x="323528" y="5085184"/>
            <a:ext cx="525310" cy="923330"/>
          </a:xfrm>
          <a:prstGeom prst="rect">
            <a:avLst/>
          </a:prstGeom>
          <a:noFill/>
        </p:spPr>
        <p:txBody>
          <a:bodyPr wrap="none">
            <a:spAutoFit/>
          </a:bodyPr>
          <a:lstStyle/>
          <a:p>
            <a:pPr algn="ctr">
              <a:defRPr/>
            </a:pPr>
            <a:r>
              <a:rPr lang="fr-FR" sz="54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2</a:t>
            </a:r>
          </a:p>
        </p:txBody>
      </p:sp>
      <p:sp>
        <p:nvSpPr>
          <p:cNvPr id="6" name="Rectangle 5"/>
          <p:cNvSpPr/>
          <p:nvPr/>
        </p:nvSpPr>
        <p:spPr>
          <a:xfrm>
            <a:off x="5707063" y="2984500"/>
            <a:ext cx="3436937" cy="2169825"/>
          </a:xfrm>
          <a:prstGeom prst="rect">
            <a:avLst/>
          </a:prstGeom>
        </p:spPr>
        <p:txBody>
          <a:bodyPr>
            <a:spAutoFit/>
          </a:bodyPr>
          <a:lstStyle/>
          <a:p>
            <a:pPr marL="285750" indent="-285750" fontAlgn="auto">
              <a:lnSpc>
                <a:spcPct val="150000"/>
              </a:lnSpc>
              <a:spcAft>
                <a:spcPts val="0"/>
              </a:spcAft>
              <a:buFont typeface="Arial" panose="020B0604020202020204" pitchFamily="34" charset="0"/>
              <a:buChar char="•"/>
              <a:defRPr/>
            </a:pPr>
            <a:r>
              <a:rPr lang="fr-FR" b="1" dirty="0">
                <a:solidFill>
                  <a:schemeClr val="accent4"/>
                </a:solidFill>
              </a:rPr>
              <a:t>Créer des solutions </a:t>
            </a:r>
            <a:r>
              <a:rPr lang="fr-FR" b="1" dirty="0" smtClean="0">
                <a:solidFill>
                  <a:schemeClr val="accent4"/>
                </a:solidFill>
              </a:rPr>
              <a:t>entièrement </a:t>
            </a:r>
          </a:p>
          <a:p>
            <a:pPr fontAlgn="auto">
              <a:lnSpc>
                <a:spcPct val="150000"/>
              </a:lnSpc>
              <a:spcAft>
                <a:spcPts val="0"/>
              </a:spcAft>
              <a:defRPr/>
            </a:pPr>
            <a:r>
              <a:rPr lang="fr-FR" b="1" dirty="0">
                <a:solidFill>
                  <a:schemeClr val="accent4"/>
                </a:solidFill>
              </a:rPr>
              <a:t> </a:t>
            </a:r>
            <a:r>
              <a:rPr lang="fr-FR" b="1" dirty="0" smtClean="0">
                <a:solidFill>
                  <a:schemeClr val="accent4"/>
                </a:solidFill>
              </a:rPr>
              <a:t>   nouvelles qui soient </a:t>
            </a:r>
          </a:p>
          <a:p>
            <a:pPr fontAlgn="auto">
              <a:lnSpc>
                <a:spcPct val="150000"/>
              </a:lnSpc>
              <a:spcAft>
                <a:spcPts val="0"/>
              </a:spcAft>
              <a:defRPr/>
            </a:pPr>
            <a:r>
              <a:rPr lang="fr-FR" b="1" dirty="0" smtClean="0">
                <a:solidFill>
                  <a:schemeClr val="accent4"/>
                </a:solidFill>
              </a:rPr>
              <a:t>    compatibles </a:t>
            </a:r>
            <a:r>
              <a:rPr lang="fr-FR" b="1" dirty="0">
                <a:solidFill>
                  <a:schemeClr val="accent4"/>
                </a:solidFill>
              </a:rPr>
              <a:t>avec </a:t>
            </a:r>
            <a:r>
              <a:rPr lang="fr-FR" b="1" dirty="0" smtClean="0">
                <a:solidFill>
                  <a:schemeClr val="accent4"/>
                </a:solidFill>
              </a:rPr>
              <a:t>les </a:t>
            </a:r>
            <a:endParaRPr lang="fr-FR" b="1" dirty="0">
              <a:solidFill>
                <a:schemeClr val="accent4"/>
              </a:solidFill>
            </a:endParaRPr>
          </a:p>
          <a:p>
            <a:pPr fontAlgn="auto">
              <a:lnSpc>
                <a:spcPct val="150000"/>
              </a:lnSpc>
              <a:spcAft>
                <a:spcPts val="0"/>
              </a:spcAft>
              <a:defRPr/>
            </a:pPr>
            <a:r>
              <a:rPr lang="fr-FR" b="1" dirty="0" smtClean="0">
                <a:solidFill>
                  <a:schemeClr val="accent4"/>
                </a:solidFill>
              </a:rPr>
              <a:t>    besoins </a:t>
            </a:r>
            <a:r>
              <a:rPr lang="fr-FR" b="1" dirty="0">
                <a:solidFill>
                  <a:schemeClr val="accent4"/>
                </a:solidFill>
              </a:rPr>
              <a:t>mutuels</a:t>
            </a:r>
          </a:p>
        </p:txBody>
      </p:sp>
      <p:sp>
        <p:nvSpPr>
          <p:cNvPr id="9" name="Rectangle 8"/>
          <p:cNvSpPr/>
          <p:nvPr/>
        </p:nvSpPr>
        <p:spPr>
          <a:xfrm>
            <a:off x="5148064" y="3284984"/>
            <a:ext cx="525978" cy="923330"/>
          </a:xfrm>
          <a:prstGeom prst="rect">
            <a:avLst/>
          </a:prstGeom>
          <a:noFill/>
        </p:spPr>
        <p:txBody>
          <a:bodyPr wrap="none">
            <a:spAutoFit/>
          </a:bodyPr>
          <a:lstStyle/>
          <a:p>
            <a:pPr algn="ctr">
              <a:defRPr/>
            </a:pPr>
            <a:r>
              <a:rPr lang="fr-FR" sz="54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3</a:t>
            </a:r>
          </a:p>
        </p:txBody>
      </p:sp>
    </p:spTree>
  </p:cSld>
  <p:clrMapOvr>
    <a:masterClrMapping/>
  </p:clrMapOv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a:picLocks noChangeAspect="1"/>
          </p:cNvPicPr>
          <p:nvPr/>
        </p:nvPicPr>
        <p:blipFill>
          <a:blip r:embed="rId2"/>
          <a:stretch>
            <a:fillRect/>
          </a:stretch>
        </p:blipFill>
        <p:spPr>
          <a:xfrm>
            <a:off x="1691680" y="1844824"/>
            <a:ext cx="5904656" cy="4104456"/>
          </a:xfrm>
          <a:prstGeom prst="rect">
            <a:avLst/>
          </a:prstGeom>
        </p:spPr>
      </p:pic>
    </p:spTree>
    <p:extLst>
      <p:ext uri="{BB962C8B-B14F-4D97-AF65-F5344CB8AC3E}">
        <p14:creationId xmlns:p14="http://schemas.microsoft.com/office/powerpoint/2010/main" val="29569850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ctrTitle"/>
          </p:nvPr>
        </p:nvSpPr>
        <p:spPr/>
        <p:txBody>
          <a:bodyPr/>
          <a:lstStyle/>
          <a:p>
            <a:endParaRPr lang="fr-FR" dirty="0"/>
          </a:p>
        </p:txBody>
      </p:sp>
      <p:sp>
        <p:nvSpPr>
          <p:cNvPr id="7" name="Espace réservé du contenu 6"/>
          <p:cNvSpPr>
            <a:spLocks noGrp="1"/>
          </p:cNvSpPr>
          <p:nvPr>
            <p:ph type="subTitle" idx="1"/>
          </p:nvPr>
        </p:nvSpPr>
        <p:spPr>
          <a:xfrm>
            <a:off x="107504" y="1484784"/>
            <a:ext cx="7272808" cy="1752600"/>
          </a:xfrm>
        </p:spPr>
        <p:txBody>
          <a:bodyPr/>
          <a:lstStyle/>
          <a:p>
            <a:pPr marL="0" indent="0" algn="l">
              <a:buNone/>
            </a:pPr>
            <a:r>
              <a:rPr lang="fr-FR" sz="3200" b="1" dirty="0" smtClean="0">
                <a:solidFill>
                  <a:schemeClr val="bg1">
                    <a:lumMod val="50000"/>
                  </a:schemeClr>
                </a:solidFill>
              </a:rPr>
              <a:t>Plan</a:t>
            </a:r>
          </a:p>
          <a:p>
            <a:pPr marL="0" indent="0" algn="l">
              <a:buNone/>
            </a:pPr>
            <a:r>
              <a:rPr lang="fr-FR" sz="2800" dirty="0" smtClean="0">
                <a:solidFill>
                  <a:schemeClr val="bg1">
                    <a:lumMod val="50000"/>
                  </a:schemeClr>
                </a:solidFill>
              </a:rPr>
              <a:t> Introduction</a:t>
            </a:r>
          </a:p>
          <a:p>
            <a:pPr marL="514350" indent="-514350" algn="l">
              <a:buFont typeface="+mj-lt"/>
              <a:buAutoNum type="arabicPeriod"/>
            </a:pPr>
            <a:r>
              <a:rPr lang="fr-FR" sz="2800" dirty="0" smtClean="0">
                <a:solidFill>
                  <a:schemeClr val="bg1">
                    <a:lumMod val="50000"/>
                  </a:schemeClr>
                </a:solidFill>
              </a:rPr>
              <a:t>Les organisations et leurs caractéristiques</a:t>
            </a:r>
          </a:p>
          <a:p>
            <a:pPr marL="514350" indent="-514350" algn="l">
              <a:buFont typeface="+mj-lt"/>
              <a:buAutoNum type="arabicPeriod"/>
            </a:pPr>
            <a:r>
              <a:rPr lang="fr-FR" sz="2800" dirty="0" smtClean="0">
                <a:solidFill>
                  <a:schemeClr val="bg1">
                    <a:lumMod val="50000"/>
                  </a:schemeClr>
                </a:solidFill>
              </a:rPr>
              <a:t>Les différents types de conflits</a:t>
            </a:r>
          </a:p>
          <a:p>
            <a:pPr marL="514350" indent="-514350" algn="l">
              <a:buFont typeface="+mj-lt"/>
              <a:buAutoNum type="arabicPeriod"/>
            </a:pPr>
            <a:r>
              <a:rPr lang="fr-FR" sz="2800" dirty="0" smtClean="0">
                <a:solidFill>
                  <a:schemeClr val="bg1">
                    <a:lumMod val="50000"/>
                  </a:schemeClr>
                </a:solidFill>
              </a:rPr>
              <a:t>Analyse psychologique des conflits</a:t>
            </a:r>
          </a:p>
          <a:p>
            <a:pPr marL="514350" indent="-514350" algn="l">
              <a:buFont typeface="+mj-lt"/>
              <a:buAutoNum type="arabicPeriod"/>
            </a:pPr>
            <a:r>
              <a:rPr lang="fr-FR" sz="2800" dirty="0" smtClean="0">
                <a:solidFill>
                  <a:schemeClr val="bg1">
                    <a:lumMod val="50000"/>
                  </a:schemeClr>
                </a:solidFill>
              </a:rPr>
              <a:t>Résolution </a:t>
            </a:r>
            <a:r>
              <a:rPr lang="fr-FR" sz="2800" dirty="0" smtClean="0">
                <a:solidFill>
                  <a:schemeClr val="bg1">
                    <a:lumMod val="50000"/>
                  </a:schemeClr>
                </a:solidFill>
              </a:rPr>
              <a:t>des </a:t>
            </a:r>
            <a:r>
              <a:rPr lang="fr-FR" sz="2800" dirty="0" smtClean="0">
                <a:solidFill>
                  <a:schemeClr val="bg1">
                    <a:lumMod val="50000"/>
                  </a:schemeClr>
                </a:solidFill>
              </a:rPr>
              <a:t>conflits</a:t>
            </a:r>
            <a:endParaRPr lang="fr-FR" sz="2800" dirty="0" smtClean="0">
              <a:solidFill>
                <a:schemeClr val="bg1">
                  <a:lumMod val="50000"/>
                </a:schemeClr>
              </a:solidFill>
            </a:endParaRPr>
          </a:p>
        </p:txBody>
      </p:sp>
      <p:pic>
        <p:nvPicPr>
          <p:cNvPr id="2" name="Image 1"/>
          <p:cNvPicPr>
            <a:picLocks noChangeAspect="1"/>
          </p:cNvPicPr>
          <p:nvPr/>
        </p:nvPicPr>
        <p:blipFill>
          <a:blip r:embed="rId2"/>
          <a:stretch>
            <a:fillRect/>
          </a:stretch>
        </p:blipFill>
        <p:spPr>
          <a:xfrm>
            <a:off x="6732240" y="1124744"/>
            <a:ext cx="2305050" cy="1981200"/>
          </a:xfrm>
          <a:prstGeom prst="rect">
            <a:avLst/>
          </a:prstGeom>
        </p:spPr>
      </p:pic>
    </p:spTree>
    <p:extLst>
      <p:ext uri="{BB962C8B-B14F-4D97-AF65-F5344CB8AC3E}">
        <p14:creationId xmlns:p14="http://schemas.microsoft.com/office/powerpoint/2010/main" val="11146830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dirty="0"/>
          </a:p>
        </p:txBody>
      </p:sp>
      <p:sp>
        <p:nvSpPr>
          <p:cNvPr id="5" name="Espace réservé du texte 4"/>
          <p:cNvSpPr txBox="1">
            <a:spLocks/>
          </p:cNvSpPr>
          <p:nvPr/>
        </p:nvSpPr>
        <p:spPr bwMode="auto">
          <a:xfrm>
            <a:off x="323528" y="2420888"/>
            <a:ext cx="7772400" cy="150018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914400" lvl="2" indent="0" algn="ctr">
              <a:buNone/>
            </a:pPr>
            <a:r>
              <a:rPr lang="fr-FR" sz="3200" dirty="0">
                <a:solidFill>
                  <a:schemeClr val="bg1">
                    <a:lumMod val="50000"/>
                  </a:schemeClr>
                </a:solidFill>
              </a:rPr>
              <a:t>4</a:t>
            </a:r>
            <a:r>
              <a:rPr lang="fr-FR" sz="3200" dirty="0" smtClean="0">
                <a:solidFill>
                  <a:schemeClr val="bg1">
                    <a:lumMod val="50000"/>
                  </a:schemeClr>
                </a:solidFill>
              </a:rPr>
              <a:t>. </a:t>
            </a:r>
            <a:r>
              <a:rPr lang="fr-FR" sz="3200" dirty="0" smtClean="0">
                <a:solidFill>
                  <a:schemeClr val="bg1">
                    <a:lumMod val="50000"/>
                  </a:schemeClr>
                </a:solidFill>
              </a:rPr>
              <a:t>Résolution des conflits</a:t>
            </a:r>
            <a:endParaRPr lang="fr-FR" sz="3200" dirty="0">
              <a:solidFill>
                <a:schemeClr val="bg1">
                  <a:lumMod val="50000"/>
                </a:schemeClr>
              </a:solidFill>
            </a:endParaRPr>
          </a:p>
        </p:txBody>
      </p:sp>
      <p:pic>
        <p:nvPicPr>
          <p:cNvPr id="3" name="Image 2"/>
          <p:cNvPicPr>
            <a:picLocks noChangeAspect="1"/>
          </p:cNvPicPr>
          <p:nvPr/>
        </p:nvPicPr>
        <p:blipFill>
          <a:blip r:embed="rId2"/>
          <a:stretch>
            <a:fillRect/>
          </a:stretch>
        </p:blipFill>
        <p:spPr>
          <a:xfrm>
            <a:off x="3347864" y="3717032"/>
            <a:ext cx="2390775" cy="1914525"/>
          </a:xfrm>
          <a:prstGeom prst="rect">
            <a:avLst/>
          </a:prstGeom>
        </p:spPr>
      </p:pic>
    </p:spTree>
    <p:extLst>
      <p:ext uri="{BB962C8B-B14F-4D97-AF65-F5344CB8AC3E}">
        <p14:creationId xmlns:p14="http://schemas.microsoft.com/office/powerpoint/2010/main" val="34468818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p:cNvPicPr>
            <a:picLocks noChangeAspect="1"/>
          </p:cNvPicPr>
          <p:nvPr/>
        </p:nvPicPr>
        <p:blipFill>
          <a:blip r:embed="rId2"/>
          <a:stretch>
            <a:fillRect/>
          </a:stretch>
        </p:blipFill>
        <p:spPr>
          <a:xfrm>
            <a:off x="379499" y="929633"/>
            <a:ext cx="8385001" cy="4998734"/>
          </a:xfrm>
          <a:prstGeom prst="rect">
            <a:avLst/>
          </a:prstGeom>
        </p:spPr>
      </p:pic>
    </p:spTree>
    <p:extLst>
      <p:ext uri="{BB962C8B-B14F-4D97-AF65-F5344CB8AC3E}">
        <p14:creationId xmlns:p14="http://schemas.microsoft.com/office/powerpoint/2010/main" val="17026301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48514" name="Rectangle 2"/>
          <p:cNvSpPr>
            <a:spLocks noGrp="1" noChangeArrowheads="1"/>
          </p:cNvSpPr>
          <p:nvPr>
            <p:ph type="title" idx="4294967295"/>
          </p:nvPr>
        </p:nvSpPr>
        <p:spPr>
          <a:xfrm>
            <a:off x="531813" y="376238"/>
            <a:ext cx="7610475" cy="395287"/>
          </a:xfrm>
        </p:spPr>
        <p:txBody>
          <a:bodyPr lIns="99692" tIns="49847" rIns="99692" bIns="49847" anchor="t"/>
          <a:lstStyle/>
          <a:p>
            <a:pPr algn="ctr" eaLnBrk="1" hangingPunct="1"/>
            <a:r>
              <a:rPr lang="fr-FR" altLang="fr-FR" sz="2400" b="1" smtClean="0">
                <a:solidFill>
                  <a:schemeClr val="accent1"/>
                </a:solidFill>
              </a:rPr>
              <a:t>C’est quoi, manager ?</a:t>
            </a:r>
          </a:p>
        </p:txBody>
      </p:sp>
      <p:sp>
        <p:nvSpPr>
          <p:cNvPr id="448515" name="Rectangle 3"/>
          <p:cNvSpPr>
            <a:spLocks noGrp="1" noChangeArrowheads="1"/>
          </p:cNvSpPr>
          <p:nvPr>
            <p:ph type="body" idx="4294967295"/>
          </p:nvPr>
        </p:nvSpPr>
        <p:spPr>
          <a:xfrm>
            <a:off x="611560" y="1600200"/>
            <a:ext cx="7920880" cy="4525963"/>
          </a:xfrm>
        </p:spPr>
        <p:txBody>
          <a:bodyPr/>
          <a:lstStyle/>
          <a:p>
            <a:pPr marL="622300" indent="-622300" eaLnBrk="1" hangingPunct="1">
              <a:buFont typeface="Wingdings" panose="05000000000000000000" pitchFamily="2" charset="2"/>
              <a:buAutoNum type="arabicPeriod"/>
              <a:tabLst>
                <a:tab pos="266700" algn="l"/>
                <a:tab pos="268288" algn="l"/>
                <a:tab pos="622300" algn="l"/>
              </a:tabLst>
            </a:pPr>
            <a:r>
              <a:rPr lang="fr-FR" altLang="fr-FR" sz="2200" b="1" dirty="0" smtClean="0">
                <a:solidFill>
                  <a:schemeClr val="bg1">
                    <a:lumMod val="50000"/>
                  </a:schemeClr>
                </a:solidFill>
              </a:rPr>
              <a:t>Recruter</a:t>
            </a:r>
          </a:p>
          <a:p>
            <a:pPr marL="622300" indent="-622300" eaLnBrk="1" hangingPunct="1">
              <a:buFont typeface="Wingdings" panose="05000000000000000000" pitchFamily="2" charset="2"/>
              <a:buAutoNum type="arabicPeriod"/>
              <a:tabLst>
                <a:tab pos="266700" algn="l"/>
                <a:tab pos="268288" algn="l"/>
                <a:tab pos="622300" algn="l"/>
              </a:tabLst>
            </a:pPr>
            <a:r>
              <a:rPr lang="fr-FR" altLang="fr-FR" sz="2200" b="1" dirty="0" smtClean="0">
                <a:solidFill>
                  <a:schemeClr val="bg1">
                    <a:lumMod val="50000"/>
                  </a:schemeClr>
                </a:solidFill>
              </a:rPr>
              <a:t>Motiver</a:t>
            </a:r>
          </a:p>
          <a:p>
            <a:pPr marL="622300" indent="-622300" eaLnBrk="1" hangingPunct="1">
              <a:buFont typeface="Wingdings" panose="05000000000000000000" pitchFamily="2" charset="2"/>
              <a:buAutoNum type="arabicPeriod"/>
              <a:tabLst>
                <a:tab pos="266700" algn="l"/>
                <a:tab pos="268288" algn="l"/>
                <a:tab pos="622300" algn="l"/>
              </a:tabLst>
            </a:pPr>
            <a:r>
              <a:rPr lang="fr-FR" altLang="fr-FR" sz="2200" b="1" dirty="0" smtClean="0">
                <a:solidFill>
                  <a:schemeClr val="bg1">
                    <a:lumMod val="50000"/>
                  </a:schemeClr>
                </a:solidFill>
              </a:rPr>
              <a:t>Exercer un leadership</a:t>
            </a:r>
          </a:p>
          <a:p>
            <a:pPr marL="622300" indent="-622300" eaLnBrk="1" hangingPunct="1">
              <a:buFont typeface="Wingdings" panose="05000000000000000000" pitchFamily="2" charset="2"/>
              <a:buAutoNum type="arabicPeriod"/>
              <a:tabLst>
                <a:tab pos="266700" algn="l"/>
                <a:tab pos="268288" algn="l"/>
                <a:tab pos="622300" algn="l"/>
              </a:tabLst>
            </a:pPr>
            <a:r>
              <a:rPr lang="fr-FR" altLang="fr-FR" sz="2200" b="1" dirty="0" smtClean="0">
                <a:solidFill>
                  <a:schemeClr val="bg1">
                    <a:lumMod val="50000"/>
                  </a:schemeClr>
                </a:solidFill>
              </a:rPr>
              <a:t>Communiquer</a:t>
            </a:r>
          </a:p>
          <a:p>
            <a:pPr marL="622300" indent="-622300" eaLnBrk="1" hangingPunct="1">
              <a:buFont typeface="Wingdings" panose="05000000000000000000" pitchFamily="2" charset="2"/>
              <a:buAutoNum type="arabicPeriod"/>
              <a:tabLst>
                <a:tab pos="266700" algn="l"/>
                <a:tab pos="268288" algn="l"/>
                <a:tab pos="622300" algn="l"/>
              </a:tabLst>
            </a:pPr>
            <a:r>
              <a:rPr lang="fr-FR" altLang="fr-FR" sz="2200" b="1" dirty="0" smtClean="0">
                <a:solidFill>
                  <a:schemeClr val="bg1">
                    <a:lumMod val="50000"/>
                  </a:schemeClr>
                </a:solidFill>
              </a:rPr>
              <a:t>Travailler en équipe</a:t>
            </a:r>
          </a:p>
          <a:p>
            <a:pPr marL="622300" indent="-622300" eaLnBrk="1" hangingPunct="1">
              <a:buFont typeface="Wingdings" panose="05000000000000000000" pitchFamily="2" charset="2"/>
              <a:buAutoNum type="arabicPeriod"/>
              <a:tabLst>
                <a:tab pos="266700" algn="l"/>
                <a:tab pos="268288" algn="l"/>
                <a:tab pos="622300" algn="l"/>
              </a:tabLst>
            </a:pPr>
            <a:r>
              <a:rPr lang="fr-FR" altLang="fr-FR" sz="2200" b="1" dirty="0" smtClean="0">
                <a:solidFill>
                  <a:schemeClr val="bg1">
                    <a:lumMod val="50000"/>
                  </a:schemeClr>
                </a:solidFill>
              </a:rPr>
              <a:t>Gérer les conflits</a:t>
            </a:r>
          </a:p>
          <a:p>
            <a:pPr marL="622300" indent="-622300" eaLnBrk="1" hangingPunct="1">
              <a:buFont typeface="Wingdings" panose="05000000000000000000" pitchFamily="2" charset="2"/>
              <a:buAutoNum type="arabicPeriod"/>
              <a:tabLst>
                <a:tab pos="266700" algn="l"/>
                <a:tab pos="268288" algn="l"/>
                <a:tab pos="622300" algn="l"/>
              </a:tabLst>
            </a:pPr>
            <a:r>
              <a:rPr lang="fr-FR" altLang="fr-FR" sz="2200" b="1" dirty="0" smtClean="0">
                <a:solidFill>
                  <a:schemeClr val="bg1">
                    <a:lumMod val="50000"/>
                  </a:schemeClr>
                </a:solidFill>
              </a:rPr>
              <a:t>Enrichir le travail</a:t>
            </a:r>
          </a:p>
          <a:p>
            <a:pPr marL="622300" indent="-622300" eaLnBrk="1" hangingPunct="1">
              <a:buFont typeface="Wingdings" panose="05000000000000000000" pitchFamily="2" charset="2"/>
              <a:buAutoNum type="arabicPeriod"/>
              <a:tabLst>
                <a:tab pos="266700" algn="l"/>
                <a:tab pos="268288" algn="l"/>
                <a:tab pos="622300" algn="l"/>
              </a:tabLst>
            </a:pPr>
            <a:r>
              <a:rPr lang="fr-FR" altLang="fr-FR" sz="2200" b="1" dirty="0" smtClean="0">
                <a:solidFill>
                  <a:schemeClr val="bg1">
                    <a:lumMod val="50000"/>
                  </a:schemeClr>
                </a:solidFill>
              </a:rPr>
              <a:t>Evaluer les performances</a:t>
            </a:r>
          </a:p>
          <a:p>
            <a:pPr marL="622300" indent="-622300" eaLnBrk="1" hangingPunct="1">
              <a:buFont typeface="Wingdings" panose="05000000000000000000" pitchFamily="2" charset="2"/>
              <a:buAutoNum type="arabicPeriod"/>
              <a:tabLst>
                <a:tab pos="266700" algn="l"/>
                <a:tab pos="268288" algn="l"/>
                <a:tab pos="622300" algn="l"/>
              </a:tabLst>
            </a:pPr>
            <a:r>
              <a:rPr lang="fr-FR" altLang="fr-FR" sz="2200" b="1" dirty="0" smtClean="0">
                <a:solidFill>
                  <a:schemeClr val="bg1">
                    <a:lumMod val="50000"/>
                  </a:schemeClr>
                </a:solidFill>
              </a:rPr>
              <a:t>Provoquer les changements</a:t>
            </a:r>
          </a:p>
          <a:p>
            <a:pPr marL="622300" indent="-622300" eaLnBrk="1" hangingPunct="1">
              <a:buFont typeface="Wingdings" panose="05000000000000000000" pitchFamily="2" charset="2"/>
              <a:buAutoNum type="arabicPeriod"/>
              <a:tabLst>
                <a:tab pos="266700" algn="l"/>
                <a:tab pos="268288" algn="l"/>
                <a:tab pos="622300" algn="l"/>
              </a:tabLst>
            </a:pPr>
            <a:r>
              <a:rPr lang="fr-FR" altLang="fr-FR" sz="2200" b="1" dirty="0" smtClean="0">
                <a:solidFill>
                  <a:schemeClr val="bg1">
                    <a:lumMod val="50000"/>
                  </a:schemeClr>
                </a:solidFill>
              </a:rPr>
              <a:t>Développer son aptitude à l’intelligence   émotionnelle</a:t>
            </a:r>
          </a:p>
        </p:txBody>
      </p:sp>
    </p:spTree>
    <p:extLst>
      <p:ext uri="{BB962C8B-B14F-4D97-AF65-F5344CB8AC3E}">
        <p14:creationId xmlns:p14="http://schemas.microsoft.com/office/powerpoint/2010/main" val="3384732483"/>
      </p:ext>
    </p:extLst>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9" presetClass="entr" presetSubtype="0" fill="hold" grpId="0" nodeType="withEffect">
                                  <p:stCondLst>
                                    <p:cond delay="0"/>
                                  </p:stCondLst>
                                  <p:childTnLst>
                                    <p:set>
                                      <p:cBhvr>
                                        <p:cTn id="6" dur="1" fill="hold">
                                          <p:stCondLst>
                                            <p:cond delay="0"/>
                                          </p:stCondLst>
                                        </p:cTn>
                                        <p:tgtEl>
                                          <p:spTgt spid="448514"/>
                                        </p:tgtEl>
                                        <p:attrNameLst>
                                          <p:attrName>style.visibility</p:attrName>
                                        </p:attrNameLst>
                                      </p:cBhvr>
                                      <p:to>
                                        <p:strVal val="visible"/>
                                      </p:to>
                                    </p:set>
                                    <p:anim calcmode="lin" valueType="num">
                                      <p:cBhvr>
                                        <p:cTn id="7" dur="1000" fill="hold"/>
                                        <p:tgtEl>
                                          <p:spTgt spid="448514"/>
                                        </p:tgtEl>
                                        <p:attrNameLst>
                                          <p:attrName>ppt_x</p:attrName>
                                        </p:attrNameLst>
                                      </p:cBhvr>
                                      <p:tavLst>
                                        <p:tav tm="0">
                                          <p:val>
                                            <p:strVal val="#ppt_x-.2"/>
                                          </p:val>
                                        </p:tav>
                                        <p:tav tm="100000">
                                          <p:val>
                                            <p:strVal val="#ppt_x"/>
                                          </p:val>
                                        </p:tav>
                                      </p:tavLst>
                                    </p:anim>
                                    <p:anim calcmode="lin" valueType="num">
                                      <p:cBhvr>
                                        <p:cTn id="8" dur="1000" fill="hold"/>
                                        <p:tgtEl>
                                          <p:spTgt spid="448514"/>
                                        </p:tgtEl>
                                        <p:attrNameLst>
                                          <p:attrName>ppt_y</p:attrName>
                                        </p:attrNameLst>
                                      </p:cBhvr>
                                      <p:tavLst>
                                        <p:tav tm="0">
                                          <p:val>
                                            <p:strVal val="#ppt_y"/>
                                          </p:val>
                                        </p:tav>
                                        <p:tav tm="100000">
                                          <p:val>
                                            <p:strVal val="#ppt_y"/>
                                          </p:val>
                                        </p:tav>
                                      </p:tavLst>
                                    </p:anim>
                                    <p:animEffect transition="in" filter="wipe(right)" prLst="gradientSize: 0.1">
                                      <p:cBhvr>
                                        <p:cTn id="9" dur="1000"/>
                                        <p:tgtEl>
                                          <p:spTgt spid="448514"/>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44" presetClass="entr" presetSubtype="0" fill="hold" grpId="0" nodeType="clickEffect">
                                  <p:stCondLst>
                                    <p:cond delay="0"/>
                                  </p:stCondLst>
                                  <p:childTnLst>
                                    <p:set>
                                      <p:cBhvr>
                                        <p:cTn id="13" dur="1" fill="hold">
                                          <p:stCondLst>
                                            <p:cond delay="0"/>
                                          </p:stCondLst>
                                        </p:cTn>
                                        <p:tgtEl>
                                          <p:spTgt spid="448515">
                                            <p:txEl>
                                              <p:pRg st="0" end="0"/>
                                            </p:txEl>
                                          </p:spTgt>
                                        </p:tgtEl>
                                        <p:attrNameLst>
                                          <p:attrName>style.visibility</p:attrName>
                                        </p:attrNameLst>
                                      </p:cBhvr>
                                      <p:to>
                                        <p:strVal val="visible"/>
                                      </p:to>
                                    </p:set>
                                    <p:animEffect transition="in" filter="fade">
                                      <p:cBhvr>
                                        <p:cTn id="14" dur="500"/>
                                        <p:tgtEl>
                                          <p:spTgt spid="448515">
                                            <p:txEl>
                                              <p:pRg st="0" end="0"/>
                                            </p:txEl>
                                          </p:spTgt>
                                        </p:tgtEl>
                                      </p:cBhvr>
                                    </p:animEffect>
                                    <p:anim calcmode="lin" valueType="num">
                                      <p:cBhvr>
                                        <p:cTn id="15" dur="500" fill="hold"/>
                                        <p:tgtEl>
                                          <p:spTgt spid="448515">
                                            <p:txEl>
                                              <p:pRg st="0" end="0"/>
                                            </p:txEl>
                                          </p:spTgt>
                                        </p:tgtEl>
                                        <p:attrNameLst>
                                          <p:attrName>ppt_x</p:attrName>
                                        </p:attrNameLst>
                                      </p:cBhvr>
                                      <p:tavLst>
                                        <p:tav tm="0">
                                          <p:val>
                                            <p:strVal val="#ppt_x"/>
                                          </p:val>
                                        </p:tav>
                                        <p:tav tm="100000">
                                          <p:val>
                                            <p:strVal val="#ppt_x"/>
                                          </p:val>
                                        </p:tav>
                                      </p:tavLst>
                                    </p:anim>
                                    <p:anim calcmode="lin" valueType="num">
                                      <p:cBhvr>
                                        <p:cTn id="16" dur="500" fill="hold"/>
                                        <p:tgtEl>
                                          <p:spTgt spid="448515">
                                            <p:txEl>
                                              <p:pRg st="0" end="0"/>
                                            </p:txEl>
                                          </p:spTgt>
                                        </p:tgtEl>
                                        <p:attrNameLst>
                                          <p:attrName>ppt_y</p:attrName>
                                        </p:attrNameLst>
                                      </p:cBhvr>
                                      <p:tavLst>
                                        <p:tav tm="0">
                                          <p:val>
                                            <p:strVal val="#ppt_y+.05"/>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44" presetClass="entr" presetSubtype="0" fill="hold" grpId="0" nodeType="clickEffect">
                                  <p:stCondLst>
                                    <p:cond delay="0"/>
                                  </p:stCondLst>
                                  <p:childTnLst>
                                    <p:set>
                                      <p:cBhvr>
                                        <p:cTn id="20" dur="1" fill="hold">
                                          <p:stCondLst>
                                            <p:cond delay="0"/>
                                          </p:stCondLst>
                                        </p:cTn>
                                        <p:tgtEl>
                                          <p:spTgt spid="448515">
                                            <p:txEl>
                                              <p:pRg st="1" end="1"/>
                                            </p:txEl>
                                          </p:spTgt>
                                        </p:tgtEl>
                                        <p:attrNameLst>
                                          <p:attrName>style.visibility</p:attrName>
                                        </p:attrNameLst>
                                      </p:cBhvr>
                                      <p:to>
                                        <p:strVal val="visible"/>
                                      </p:to>
                                    </p:set>
                                    <p:animEffect transition="in" filter="fade">
                                      <p:cBhvr>
                                        <p:cTn id="21" dur="500"/>
                                        <p:tgtEl>
                                          <p:spTgt spid="448515">
                                            <p:txEl>
                                              <p:pRg st="1" end="1"/>
                                            </p:txEl>
                                          </p:spTgt>
                                        </p:tgtEl>
                                      </p:cBhvr>
                                    </p:animEffect>
                                    <p:anim calcmode="lin" valueType="num">
                                      <p:cBhvr>
                                        <p:cTn id="22" dur="500" fill="hold"/>
                                        <p:tgtEl>
                                          <p:spTgt spid="448515">
                                            <p:txEl>
                                              <p:pRg st="1" end="1"/>
                                            </p:txEl>
                                          </p:spTgt>
                                        </p:tgtEl>
                                        <p:attrNameLst>
                                          <p:attrName>ppt_x</p:attrName>
                                        </p:attrNameLst>
                                      </p:cBhvr>
                                      <p:tavLst>
                                        <p:tav tm="0">
                                          <p:val>
                                            <p:strVal val="#ppt_x"/>
                                          </p:val>
                                        </p:tav>
                                        <p:tav tm="100000">
                                          <p:val>
                                            <p:strVal val="#ppt_x"/>
                                          </p:val>
                                        </p:tav>
                                      </p:tavLst>
                                    </p:anim>
                                    <p:anim calcmode="lin" valueType="num">
                                      <p:cBhvr>
                                        <p:cTn id="23" dur="500" fill="hold"/>
                                        <p:tgtEl>
                                          <p:spTgt spid="448515">
                                            <p:txEl>
                                              <p:pRg st="1" end="1"/>
                                            </p:txEl>
                                          </p:spTgt>
                                        </p:tgtEl>
                                        <p:attrNameLst>
                                          <p:attrName>ppt_y</p:attrName>
                                        </p:attrNameLst>
                                      </p:cBhvr>
                                      <p:tavLst>
                                        <p:tav tm="0">
                                          <p:val>
                                            <p:strVal val="#ppt_y+.05"/>
                                          </p:val>
                                        </p:tav>
                                        <p:tav tm="100000">
                                          <p:val>
                                            <p:strVal val="#ppt_y"/>
                                          </p:val>
                                        </p:tav>
                                      </p:tavLst>
                                    </p:anim>
                                  </p:childTnLst>
                                </p:cTn>
                              </p:par>
                            </p:childTnLst>
                          </p:cTn>
                        </p:par>
                      </p:childTnLst>
                    </p:cTn>
                  </p:par>
                  <p:par>
                    <p:cTn id="24" fill="hold" nodeType="clickPar">
                      <p:stCondLst>
                        <p:cond delay="indefinite"/>
                      </p:stCondLst>
                      <p:childTnLst>
                        <p:par>
                          <p:cTn id="25" fill="hold" nodeType="withGroup">
                            <p:stCondLst>
                              <p:cond delay="0"/>
                            </p:stCondLst>
                            <p:childTnLst>
                              <p:par>
                                <p:cTn id="26" presetID="44" presetClass="entr" presetSubtype="0" fill="hold" grpId="0" nodeType="clickEffect">
                                  <p:stCondLst>
                                    <p:cond delay="0"/>
                                  </p:stCondLst>
                                  <p:childTnLst>
                                    <p:set>
                                      <p:cBhvr>
                                        <p:cTn id="27" dur="1" fill="hold">
                                          <p:stCondLst>
                                            <p:cond delay="0"/>
                                          </p:stCondLst>
                                        </p:cTn>
                                        <p:tgtEl>
                                          <p:spTgt spid="448515">
                                            <p:txEl>
                                              <p:pRg st="2" end="2"/>
                                            </p:txEl>
                                          </p:spTgt>
                                        </p:tgtEl>
                                        <p:attrNameLst>
                                          <p:attrName>style.visibility</p:attrName>
                                        </p:attrNameLst>
                                      </p:cBhvr>
                                      <p:to>
                                        <p:strVal val="visible"/>
                                      </p:to>
                                    </p:set>
                                    <p:animEffect transition="in" filter="fade">
                                      <p:cBhvr>
                                        <p:cTn id="28" dur="500"/>
                                        <p:tgtEl>
                                          <p:spTgt spid="448515">
                                            <p:txEl>
                                              <p:pRg st="2" end="2"/>
                                            </p:txEl>
                                          </p:spTgt>
                                        </p:tgtEl>
                                      </p:cBhvr>
                                    </p:animEffect>
                                    <p:anim calcmode="lin" valueType="num">
                                      <p:cBhvr>
                                        <p:cTn id="29" dur="500" fill="hold"/>
                                        <p:tgtEl>
                                          <p:spTgt spid="448515">
                                            <p:txEl>
                                              <p:pRg st="2" end="2"/>
                                            </p:txEl>
                                          </p:spTgt>
                                        </p:tgtEl>
                                        <p:attrNameLst>
                                          <p:attrName>ppt_x</p:attrName>
                                        </p:attrNameLst>
                                      </p:cBhvr>
                                      <p:tavLst>
                                        <p:tav tm="0">
                                          <p:val>
                                            <p:strVal val="#ppt_x"/>
                                          </p:val>
                                        </p:tav>
                                        <p:tav tm="100000">
                                          <p:val>
                                            <p:strVal val="#ppt_x"/>
                                          </p:val>
                                        </p:tav>
                                      </p:tavLst>
                                    </p:anim>
                                    <p:anim calcmode="lin" valueType="num">
                                      <p:cBhvr>
                                        <p:cTn id="30" dur="500" fill="hold"/>
                                        <p:tgtEl>
                                          <p:spTgt spid="448515">
                                            <p:txEl>
                                              <p:pRg st="2" end="2"/>
                                            </p:txEl>
                                          </p:spTgt>
                                        </p:tgtEl>
                                        <p:attrNameLst>
                                          <p:attrName>ppt_y</p:attrName>
                                        </p:attrNameLst>
                                      </p:cBhvr>
                                      <p:tavLst>
                                        <p:tav tm="0">
                                          <p:val>
                                            <p:strVal val="#ppt_y+.05"/>
                                          </p:val>
                                        </p:tav>
                                        <p:tav tm="100000">
                                          <p:val>
                                            <p:strVal val="#ppt_y"/>
                                          </p:val>
                                        </p:tav>
                                      </p:tavLst>
                                    </p:anim>
                                  </p:childTnLst>
                                </p:cTn>
                              </p:par>
                            </p:childTnLst>
                          </p:cTn>
                        </p:par>
                      </p:childTnLst>
                    </p:cTn>
                  </p:par>
                  <p:par>
                    <p:cTn id="31" fill="hold" nodeType="clickPar">
                      <p:stCondLst>
                        <p:cond delay="indefinite"/>
                      </p:stCondLst>
                      <p:childTnLst>
                        <p:par>
                          <p:cTn id="32" fill="hold" nodeType="withGroup">
                            <p:stCondLst>
                              <p:cond delay="0"/>
                            </p:stCondLst>
                            <p:childTnLst>
                              <p:par>
                                <p:cTn id="33" presetID="44" presetClass="entr" presetSubtype="0" fill="hold" grpId="0" nodeType="clickEffect">
                                  <p:stCondLst>
                                    <p:cond delay="0"/>
                                  </p:stCondLst>
                                  <p:childTnLst>
                                    <p:set>
                                      <p:cBhvr>
                                        <p:cTn id="34" dur="1" fill="hold">
                                          <p:stCondLst>
                                            <p:cond delay="0"/>
                                          </p:stCondLst>
                                        </p:cTn>
                                        <p:tgtEl>
                                          <p:spTgt spid="448515">
                                            <p:txEl>
                                              <p:pRg st="3" end="3"/>
                                            </p:txEl>
                                          </p:spTgt>
                                        </p:tgtEl>
                                        <p:attrNameLst>
                                          <p:attrName>style.visibility</p:attrName>
                                        </p:attrNameLst>
                                      </p:cBhvr>
                                      <p:to>
                                        <p:strVal val="visible"/>
                                      </p:to>
                                    </p:set>
                                    <p:animEffect transition="in" filter="fade">
                                      <p:cBhvr>
                                        <p:cTn id="35" dur="500"/>
                                        <p:tgtEl>
                                          <p:spTgt spid="448515">
                                            <p:txEl>
                                              <p:pRg st="3" end="3"/>
                                            </p:txEl>
                                          </p:spTgt>
                                        </p:tgtEl>
                                      </p:cBhvr>
                                    </p:animEffect>
                                    <p:anim calcmode="lin" valueType="num">
                                      <p:cBhvr>
                                        <p:cTn id="36" dur="500" fill="hold"/>
                                        <p:tgtEl>
                                          <p:spTgt spid="448515">
                                            <p:txEl>
                                              <p:pRg st="3" end="3"/>
                                            </p:txEl>
                                          </p:spTgt>
                                        </p:tgtEl>
                                        <p:attrNameLst>
                                          <p:attrName>ppt_x</p:attrName>
                                        </p:attrNameLst>
                                      </p:cBhvr>
                                      <p:tavLst>
                                        <p:tav tm="0">
                                          <p:val>
                                            <p:strVal val="#ppt_x"/>
                                          </p:val>
                                        </p:tav>
                                        <p:tav tm="100000">
                                          <p:val>
                                            <p:strVal val="#ppt_x"/>
                                          </p:val>
                                        </p:tav>
                                      </p:tavLst>
                                    </p:anim>
                                    <p:anim calcmode="lin" valueType="num">
                                      <p:cBhvr>
                                        <p:cTn id="37" dur="500" fill="hold"/>
                                        <p:tgtEl>
                                          <p:spTgt spid="448515">
                                            <p:txEl>
                                              <p:pRg st="3" end="3"/>
                                            </p:txEl>
                                          </p:spTgt>
                                        </p:tgtEl>
                                        <p:attrNameLst>
                                          <p:attrName>ppt_y</p:attrName>
                                        </p:attrNameLst>
                                      </p:cBhvr>
                                      <p:tavLst>
                                        <p:tav tm="0">
                                          <p:val>
                                            <p:strVal val="#ppt_y+.05"/>
                                          </p:val>
                                        </p:tav>
                                        <p:tav tm="100000">
                                          <p:val>
                                            <p:strVal val="#ppt_y"/>
                                          </p:val>
                                        </p:tav>
                                      </p:tavLst>
                                    </p:anim>
                                  </p:childTnLst>
                                </p:cTn>
                              </p:par>
                            </p:childTnLst>
                          </p:cTn>
                        </p:par>
                      </p:childTnLst>
                    </p:cTn>
                  </p:par>
                  <p:par>
                    <p:cTn id="38" fill="hold" nodeType="clickPar">
                      <p:stCondLst>
                        <p:cond delay="indefinite"/>
                      </p:stCondLst>
                      <p:childTnLst>
                        <p:par>
                          <p:cTn id="39" fill="hold" nodeType="withGroup">
                            <p:stCondLst>
                              <p:cond delay="0"/>
                            </p:stCondLst>
                            <p:childTnLst>
                              <p:par>
                                <p:cTn id="40" presetID="44" presetClass="entr" presetSubtype="0" fill="hold" grpId="0" nodeType="clickEffect">
                                  <p:stCondLst>
                                    <p:cond delay="0"/>
                                  </p:stCondLst>
                                  <p:childTnLst>
                                    <p:set>
                                      <p:cBhvr>
                                        <p:cTn id="41" dur="1" fill="hold">
                                          <p:stCondLst>
                                            <p:cond delay="0"/>
                                          </p:stCondLst>
                                        </p:cTn>
                                        <p:tgtEl>
                                          <p:spTgt spid="448515">
                                            <p:txEl>
                                              <p:pRg st="4" end="4"/>
                                            </p:txEl>
                                          </p:spTgt>
                                        </p:tgtEl>
                                        <p:attrNameLst>
                                          <p:attrName>style.visibility</p:attrName>
                                        </p:attrNameLst>
                                      </p:cBhvr>
                                      <p:to>
                                        <p:strVal val="visible"/>
                                      </p:to>
                                    </p:set>
                                    <p:animEffect transition="in" filter="fade">
                                      <p:cBhvr>
                                        <p:cTn id="42" dur="500"/>
                                        <p:tgtEl>
                                          <p:spTgt spid="448515">
                                            <p:txEl>
                                              <p:pRg st="4" end="4"/>
                                            </p:txEl>
                                          </p:spTgt>
                                        </p:tgtEl>
                                      </p:cBhvr>
                                    </p:animEffect>
                                    <p:anim calcmode="lin" valueType="num">
                                      <p:cBhvr>
                                        <p:cTn id="43" dur="500" fill="hold"/>
                                        <p:tgtEl>
                                          <p:spTgt spid="448515">
                                            <p:txEl>
                                              <p:pRg st="4" end="4"/>
                                            </p:txEl>
                                          </p:spTgt>
                                        </p:tgtEl>
                                        <p:attrNameLst>
                                          <p:attrName>ppt_x</p:attrName>
                                        </p:attrNameLst>
                                      </p:cBhvr>
                                      <p:tavLst>
                                        <p:tav tm="0">
                                          <p:val>
                                            <p:strVal val="#ppt_x"/>
                                          </p:val>
                                        </p:tav>
                                        <p:tav tm="100000">
                                          <p:val>
                                            <p:strVal val="#ppt_x"/>
                                          </p:val>
                                        </p:tav>
                                      </p:tavLst>
                                    </p:anim>
                                    <p:anim calcmode="lin" valueType="num">
                                      <p:cBhvr>
                                        <p:cTn id="44" dur="500" fill="hold"/>
                                        <p:tgtEl>
                                          <p:spTgt spid="448515">
                                            <p:txEl>
                                              <p:pRg st="4" end="4"/>
                                            </p:txEl>
                                          </p:spTgt>
                                        </p:tgtEl>
                                        <p:attrNameLst>
                                          <p:attrName>ppt_y</p:attrName>
                                        </p:attrNameLst>
                                      </p:cBhvr>
                                      <p:tavLst>
                                        <p:tav tm="0">
                                          <p:val>
                                            <p:strVal val="#ppt_y+.05"/>
                                          </p:val>
                                        </p:tav>
                                        <p:tav tm="100000">
                                          <p:val>
                                            <p:strVal val="#ppt_y"/>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44" presetClass="entr" presetSubtype="0" fill="hold" grpId="0" nodeType="clickEffect">
                                  <p:stCondLst>
                                    <p:cond delay="0"/>
                                  </p:stCondLst>
                                  <p:childTnLst>
                                    <p:set>
                                      <p:cBhvr>
                                        <p:cTn id="48" dur="1" fill="hold">
                                          <p:stCondLst>
                                            <p:cond delay="0"/>
                                          </p:stCondLst>
                                        </p:cTn>
                                        <p:tgtEl>
                                          <p:spTgt spid="448515">
                                            <p:txEl>
                                              <p:pRg st="5" end="5"/>
                                            </p:txEl>
                                          </p:spTgt>
                                        </p:tgtEl>
                                        <p:attrNameLst>
                                          <p:attrName>style.visibility</p:attrName>
                                        </p:attrNameLst>
                                      </p:cBhvr>
                                      <p:to>
                                        <p:strVal val="visible"/>
                                      </p:to>
                                    </p:set>
                                    <p:animEffect transition="in" filter="fade">
                                      <p:cBhvr>
                                        <p:cTn id="49" dur="500"/>
                                        <p:tgtEl>
                                          <p:spTgt spid="448515">
                                            <p:txEl>
                                              <p:pRg st="5" end="5"/>
                                            </p:txEl>
                                          </p:spTgt>
                                        </p:tgtEl>
                                      </p:cBhvr>
                                    </p:animEffect>
                                    <p:anim calcmode="lin" valueType="num">
                                      <p:cBhvr>
                                        <p:cTn id="50" dur="500" fill="hold"/>
                                        <p:tgtEl>
                                          <p:spTgt spid="448515">
                                            <p:txEl>
                                              <p:pRg st="5" end="5"/>
                                            </p:txEl>
                                          </p:spTgt>
                                        </p:tgtEl>
                                        <p:attrNameLst>
                                          <p:attrName>ppt_x</p:attrName>
                                        </p:attrNameLst>
                                      </p:cBhvr>
                                      <p:tavLst>
                                        <p:tav tm="0">
                                          <p:val>
                                            <p:strVal val="#ppt_x"/>
                                          </p:val>
                                        </p:tav>
                                        <p:tav tm="100000">
                                          <p:val>
                                            <p:strVal val="#ppt_x"/>
                                          </p:val>
                                        </p:tav>
                                      </p:tavLst>
                                    </p:anim>
                                    <p:anim calcmode="lin" valueType="num">
                                      <p:cBhvr>
                                        <p:cTn id="51" dur="500" fill="hold"/>
                                        <p:tgtEl>
                                          <p:spTgt spid="448515">
                                            <p:txEl>
                                              <p:pRg st="5" end="5"/>
                                            </p:txEl>
                                          </p:spTgt>
                                        </p:tgtEl>
                                        <p:attrNameLst>
                                          <p:attrName>ppt_y</p:attrName>
                                        </p:attrNameLst>
                                      </p:cBhvr>
                                      <p:tavLst>
                                        <p:tav tm="0">
                                          <p:val>
                                            <p:strVal val="#ppt_y+.05"/>
                                          </p:val>
                                        </p:tav>
                                        <p:tav tm="100000">
                                          <p:val>
                                            <p:strVal val="#ppt_y"/>
                                          </p:val>
                                        </p:tav>
                                      </p:tavLst>
                                    </p:anim>
                                  </p:childTnLst>
                                </p:cTn>
                              </p:par>
                            </p:childTnLst>
                          </p:cTn>
                        </p:par>
                      </p:childTnLst>
                    </p:cTn>
                  </p:par>
                  <p:par>
                    <p:cTn id="52" fill="hold" nodeType="clickPar">
                      <p:stCondLst>
                        <p:cond delay="indefinite"/>
                      </p:stCondLst>
                      <p:childTnLst>
                        <p:par>
                          <p:cTn id="53" fill="hold" nodeType="withGroup">
                            <p:stCondLst>
                              <p:cond delay="0"/>
                            </p:stCondLst>
                            <p:childTnLst>
                              <p:par>
                                <p:cTn id="54" presetID="44" presetClass="entr" presetSubtype="0" fill="hold" grpId="0" nodeType="clickEffect">
                                  <p:stCondLst>
                                    <p:cond delay="0"/>
                                  </p:stCondLst>
                                  <p:childTnLst>
                                    <p:set>
                                      <p:cBhvr>
                                        <p:cTn id="55" dur="1" fill="hold">
                                          <p:stCondLst>
                                            <p:cond delay="0"/>
                                          </p:stCondLst>
                                        </p:cTn>
                                        <p:tgtEl>
                                          <p:spTgt spid="448515">
                                            <p:txEl>
                                              <p:pRg st="6" end="6"/>
                                            </p:txEl>
                                          </p:spTgt>
                                        </p:tgtEl>
                                        <p:attrNameLst>
                                          <p:attrName>style.visibility</p:attrName>
                                        </p:attrNameLst>
                                      </p:cBhvr>
                                      <p:to>
                                        <p:strVal val="visible"/>
                                      </p:to>
                                    </p:set>
                                    <p:animEffect transition="in" filter="fade">
                                      <p:cBhvr>
                                        <p:cTn id="56" dur="500"/>
                                        <p:tgtEl>
                                          <p:spTgt spid="448515">
                                            <p:txEl>
                                              <p:pRg st="6" end="6"/>
                                            </p:txEl>
                                          </p:spTgt>
                                        </p:tgtEl>
                                      </p:cBhvr>
                                    </p:animEffect>
                                    <p:anim calcmode="lin" valueType="num">
                                      <p:cBhvr>
                                        <p:cTn id="57" dur="500" fill="hold"/>
                                        <p:tgtEl>
                                          <p:spTgt spid="448515">
                                            <p:txEl>
                                              <p:pRg st="6" end="6"/>
                                            </p:txEl>
                                          </p:spTgt>
                                        </p:tgtEl>
                                        <p:attrNameLst>
                                          <p:attrName>ppt_x</p:attrName>
                                        </p:attrNameLst>
                                      </p:cBhvr>
                                      <p:tavLst>
                                        <p:tav tm="0">
                                          <p:val>
                                            <p:strVal val="#ppt_x"/>
                                          </p:val>
                                        </p:tav>
                                        <p:tav tm="100000">
                                          <p:val>
                                            <p:strVal val="#ppt_x"/>
                                          </p:val>
                                        </p:tav>
                                      </p:tavLst>
                                    </p:anim>
                                    <p:anim calcmode="lin" valueType="num">
                                      <p:cBhvr>
                                        <p:cTn id="58" dur="500" fill="hold"/>
                                        <p:tgtEl>
                                          <p:spTgt spid="448515">
                                            <p:txEl>
                                              <p:pRg st="6" end="6"/>
                                            </p:txEl>
                                          </p:spTgt>
                                        </p:tgtEl>
                                        <p:attrNameLst>
                                          <p:attrName>ppt_y</p:attrName>
                                        </p:attrNameLst>
                                      </p:cBhvr>
                                      <p:tavLst>
                                        <p:tav tm="0">
                                          <p:val>
                                            <p:strVal val="#ppt_y+.05"/>
                                          </p:val>
                                        </p:tav>
                                        <p:tav tm="100000">
                                          <p:val>
                                            <p:strVal val="#ppt_y"/>
                                          </p:val>
                                        </p:tav>
                                      </p:tavLst>
                                    </p:anim>
                                  </p:childTnLst>
                                </p:cTn>
                              </p:par>
                            </p:childTnLst>
                          </p:cTn>
                        </p:par>
                      </p:childTnLst>
                    </p:cTn>
                  </p:par>
                  <p:par>
                    <p:cTn id="59" fill="hold" nodeType="clickPar">
                      <p:stCondLst>
                        <p:cond delay="indefinite"/>
                      </p:stCondLst>
                      <p:childTnLst>
                        <p:par>
                          <p:cTn id="60" fill="hold" nodeType="withGroup">
                            <p:stCondLst>
                              <p:cond delay="0"/>
                            </p:stCondLst>
                            <p:childTnLst>
                              <p:par>
                                <p:cTn id="61" presetID="44" presetClass="entr" presetSubtype="0" fill="hold" grpId="0" nodeType="clickEffect">
                                  <p:stCondLst>
                                    <p:cond delay="0"/>
                                  </p:stCondLst>
                                  <p:childTnLst>
                                    <p:set>
                                      <p:cBhvr>
                                        <p:cTn id="62" dur="1" fill="hold">
                                          <p:stCondLst>
                                            <p:cond delay="0"/>
                                          </p:stCondLst>
                                        </p:cTn>
                                        <p:tgtEl>
                                          <p:spTgt spid="448515">
                                            <p:txEl>
                                              <p:pRg st="7" end="7"/>
                                            </p:txEl>
                                          </p:spTgt>
                                        </p:tgtEl>
                                        <p:attrNameLst>
                                          <p:attrName>style.visibility</p:attrName>
                                        </p:attrNameLst>
                                      </p:cBhvr>
                                      <p:to>
                                        <p:strVal val="visible"/>
                                      </p:to>
                                    </p:set>
                                    <p:animEffect transition="in" filter="fade">
                                      <p:cBhvr>
                                        <p:cTn id="63" dur="500"/>
                                        <p:tgtEl>
                                          <p:spTgt spid="448515">
                                            <p:txEl>
                                              <p:pRg st="7" end="7"/>
                                            </p:txEl>
                                          </p:spTgt>
                                        </p:tgtEl>
                                      </p:cBhvr>
                                    </p:animEffect>
                                    <p:anim calcmode="lin" valueType="num">
                                      <p:cBhvr>
                                        <p:cTn id="64" dur="500" fill="hold"/>
                                        <p:tgtEl>
                                          <p:spTgt spid="448515">
                                            <p:txEl>
                                              <p:pRg st="7" end="7"/>
                                            </p:txEl>
                                          </p:spTgt>
                                        </p:tgtEl>
                                        <p:attrNameLst>
                                          <p:attrName>ppt_x</p:attrName>
                                        </p:attrNameLst>
                                      </p:cBhvr>
                                      <p:tavLst>
                                        <p:tav tm="0">
                                          <p:val>
                                            <p:strVal val="#ppt_x"/>
                                          </p:val>
                                        </p:tav>
                                        <p:tav tm="100000">
                                          <p:val>
                                            <p:strVal val="#ppt_x"/>
                                          </p:val>
                                        </p:tav>
                                      </p:tavLst>
                                    </p:anim>
                                    <p:anim calcmode="lin" valueType="num">
                                      <p:cBhvr>
                                        <p:cTn id="65" dur="500" fill="hold"/>
                                        <p:tgtEl>
                                          <p:spTgt spid="448515">
                                            <p:txEl>
                                              <p:pRg st="7" end="7"/>
                                            </p:txEl>
                                          </p:spTgt>
                                        </p:tgtEl>
                                        <p:attrNameLst>
                                          <p:attrName>ppt_y</p:attrName>
                                        </p:attrNameLst>
                                      </p:cBhvr>
                                      <p:tavLst>
                                        <p:tav tm="0">
                                          <p:val>
                                            <p:strVal val="#ppt_y+.05"/>
                                          </p:val>
                                        </p:tav>
                                        <p:tav tm="100000">
                                          <p:val>
                                            <p:strVal val="#ppt_y"/>
                                          </p:val>
                                        </p:tav>
                                      </p:tavLst>
                                    </p:anim>
                                  </p:childTnLst>
                                </p:cTn>
                              </p:par>
                            </p:childTnLst>
                          </p:cTn>
                        </p:par>
                      </p:childTnLst>
                    </p:cTn>
                  </p:par>
                  <p:par>
                    <p:cTn id="66" fill="hold" nodeType="clickPar">
                      <p:stCondLst>
                        <p:cond delay="indefinite"/>
                      </p:stCondLst>
                      <p:childTnLst>
                        <p:par>
                          <p:cTn id="67" fill="hold" nodeType="withGroup">
                            <p:stCondLst>
                              <p:cond delay="0"/>
                            </p:stCondLst>
                            <p:childTnLst>
                              <p:par>
                                <p:cTn id="68" presetID="44" presetClass="entr" presetSubtype="0" fill="hold" grpId="0" nodeType="clickEffect">
                                  <p:stCondLst>
                                    <p:cond delay="0"/>
                                  </p:stCondLst>
                                  <p:childTnLst>
                                    <p:set>
                                      <p:cBhvr>
                                        <p:cTn id="69" dur="1" fill="hold">
                                          <p:stCondLst>
                                            <p:cond delay="0"/>
                                          </p:stCondLst>
                                        </p:cTn>
                                        <p:tgtEl>
                                          <p:spTgt spid="448515">
                                            <p:txEl>
                                              <p:pRg st="8" end="8"/>
                                            </p:txEl>
                                          </p:spTgt>
                                        </p:tgtEl>
                                        <p:attrNameLst>
                                          <p:attrName>style.visibility</p:attrName>
                                        </p:attrNameLst>
                                      </p:cBhvr>
                                      <p:to>
                                        <p:strVal val="visible"/>
                                      </p:to>
                                    </p:set>
                                    <p:animEffect transition="in" filter="fade">
                                      <p:cBhvr>
                                        <p:cTn id="70" dur="500"/>
                                        <p:tgtEl>
                                          <p:spTgt spid="448515">
                                            <p:txEl>
                                              <p:pRg st="8" end="8"/>
                                            </p:txEl>
                                          </p:spTgt>
                                        </p:tgtEl>
                                      </p:cBhvr>
                                    </p:animEffect>
                                    <p:anim calcmode="lin" valueType="num">
                                      <p:cBhvr>
                                        <p:cTn id="71" dur="500" fill="hold"/>
                                        <p:tgtEl>
                                          <p:spTgt spid="448515">
                                            <p:txEl>
                                              <p:pRg st="8" end="8"/>
                                            </p:txEl>
                                          </p:spTgt>
                                        </p:tgtEl>
                                        <p:attrNameLst>
                                          <p:attrName>ppt_x</p:attrName>
                                        </p:attrNameLst>
                                      </p:cBhvr>
                                      <p:tavLst>
                                        <p:tav tm="0">
                                          <p:val>
                                            <p:strVal val="#ppt_x"/>
                                          </p:val>
                                        </p:tav>
                                        <p:tav tm="100000">
                                          <p:val>
                                            <p:strVal val="#ppt_x"/>
                                          </p:val>
                                        </p:tav>
                                      </p:tavLst>
                                    </p:anim>
                                    <p:anim calcmode="lin" valueType="num">
                                      <p:cBhvr>
                                        <p:cTn id="72" dur="500" fill="hold"/>
                                        <p:tgtEl>
                                          <p:spTgt spid="448515">
                                            <p:txEl>
                                              <p:pRg st="8" end="8"/>
                                            </p:txEl>
                                          </p:spTgt>
                                        </p:tgtEl>
                                        <p:attrNameLst>
                                          <p:attrName>ppt_y</p:attrName>
                                        </p:attrNameLst>
                                      </p:cBhvr>
                                      <p:tavLst>
                                        <p:tav tm="0">
                                          <p:val>
                                            <p:strVal val="#ppt_y+.05"/>
                                          </p:val>
                                        </p:tav>
                                        <p:tav tm="100000">
                                          <p:val>
                                            <p:strVal val="#ppt_y"/>
                                          </p:val>
                                        </p:tav>
                                      </p:tavLst>
                                    </p:anim>
                                  </p:childTnLst>
                                </p:cTn>
                              </p:par>
                            </p:childTnLst>
                          </p:cTn>
                        </p:par>
                      </p:childTnLst>
                    </p:cTn>
                  </p:par>
                  <p:par>
                    <p:cTn id="73" fill="hold" nodeType="clickPar">
                      <p:stCondLst>
                        <p:cond delay="indefinite"/>
                      </p:stCondLst>
                      <p:childTnLst>
                        <p:par>
                          <p:cTn id="74" fill="hold" nodeType="withGroup">
                            <p:stCondLst>
                              <p:cond delay="0"/>
                            </p:stCondLst>
                            <p:childTnLst>
                              <p:par>
                                <p:cTn id="75" presetID="44" presetClass="entr" presetSubtype="0" fill="hold" grpId="0" nodeType="clickEffect">
                                  <p:stCondLst>
                                    <p:cond delay="0"/>
                                  </p:stCondLst>
                                  <p:childTnLst>
                                    <p:set>
                                      <p:cBhvr>
                                        <p:cTn id="76" dur="1" fill="hold">
                                          <p:stCondLst>
                                            <p:cond delay="0"/>
                                          </p:stCondLst>
                                        </p:cTn>
                                        <p:tgtEl>
                                          <p:spTgt spid="448515">
                                            <p:txEl>
                                              <p:pRg st="9" end="9"/>
                                            </p:txEl>
                                          </p:spTgt>
                                        </p:tgtEl>
                                        <p:attrNameLst>
                                          <p:attrName>style.visibility</p:attrName>
                                        </p:attrNameLst>
                                      </p:cBhvr>
                                      <p:to>
                                        <p:strVal val="visible"/>
                                      </p:to>
                                    </p:set>
                                    <p:animEffect transition="in" filter="fade">
                                      <p:cBhvr>
                                        <p:cTn id="77" dur="500"/>
                                        <p:tgtEl>
                                          <p:spTgt spid="448515">
                                            <p:txEl>
                                              <p:pRg st="9" end="9"/>
                                            </p:txEl>
                                          </p:spTgt>
                                        </p:tgtEl>
                                      </p:cBhvr>
                                    </p:animEffect>
                                    <p:anim calcmode="lin" valueType="num">
                                      <p:cBhvr>
                                        <p:cTn id="78" dur="500" fill="hold"/>
                                        <p:tgtEl>
                                          <p:spTgt spid="448515">
                                            <p:txEl>
                                              <p:pRg st="9" end="9"/>
                                            </p:txEl>
                                          </p:spTgt>
                                        </p:tgtEl>
                                        <p:attrNameLst>
                                          <p:attrName>ppt_x</p:attrName>
                                        </p:attrNameLst>
                                      </p:cBhvr>
                                      <p:tavLst>
                                        <p:tav tm="0">
                                          <p:val>
                                            <p:strVal val="#ppt_x"/>
                                          </p:val>
                                        </p:tav>
                                        <p:tav tm="100000">
                                          <p:val>
                                            <p:strVal val="#ppt_x"/>
                                          </p:val>
                                        </p:tav>
                                      </p:tavLst>
                                    </p:anim>
                                    <p:anim calcmode="lin" valueType="num">
                                      <p:cBhvr>
                                        <p:cTn id="79" dur="500" fill="hold"/>
                                        <p:tgtEl>
                                          <p:spTgt spid="448515">
                                            <p:txEl>
                                              <p:pRg st="9" end="9"/>
                                            </p:txEl>
                                          </p:spTgt>
                                        </p:tgtEl>
                                        <p:attrNameLst>
                                          <p:attrName>ppt_y</p:attrName>
                                        </p:attrNameLst>
                                      </p:cBhvr>
                                      <p:tavLst>
                                        <p:tav tm="0">
                                          <p:val>
                                            <p:strVal val="#ppt_y+.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8514" grpId="0"/>
      <p:bldP spid="448515"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14425" y="1052513"/>
            <a:ext cx="6915150" cy="5356225"/>
          </a:xfrm>
          <a:prstGeom prst="rect">
            <a:avLst/>
          </a:prstGeom>
        </p:spPr>
        <p:txBody>
          <a:bodyPr>
            <a:spAutoFit/>
          </a:bodyPr>
          <a:lstStyle/>
          <a:p>
            <a:pPr algn="ctr">
              <a:defRPr/>
            </a:pPr>
            <a:r>
              <a:rPr lang="fr-FR" sz="3600" b="1" dirty="0" smtClean="0">
                <a:solidFill>
                  <a:schemeClr val="bg1">
                    <a:lumMod val="50000"/>
                  </a:schemeClr>
                </a:solidFill>
              </a:rPr>
              <a:t>Introduction</a:t>
            </a:r>
            <a:endParaRPr lang="fr-FR" sz="3600" b="1" dirty="0">
              <a:solidFill>
                <a:schemeClr val="bg1">
                  <a:lumMod val="50000"/>
                </a:schemeClr>
              </a:solidFill>
            </a:endParaRPr>
          </a:p>
          <a:p>
            <a:pPr>
              <a:defRPr/>
            </a:pPr>
            <a:endParaRPr lang="fr-FR" sz="4400" b="1" dirty="0">
              <a:solidFill>
                <a:schemeClr val="accent1">
                  <a:tint val="88000"/>
                  <a:satMod val="150000"/>
                </a:schemeClr>
              </a:solidFill>
            </a:endParaRPr>
          </a:p>
          <a:p>
            <a:pPr marL="514350" indent="-514350">
              <a:lnSpc>
                <a:spcPct val="150000"/>
              </a:lnSpc>
              <a:buFont typeface="+mj-lt"/>
              <a:buAutoNum type="arabicPeriod"/>
              <a:defRPr/>
            </a:pPr>
            <a:r>
              <a:rPr lang="fr-FR" altLang="fr-FR" sz="2800" b="1" dirty="0">
                <a:solidFill>
                  <a:schemeClr val="accent4"/>
                </a:solidFill>
                <a:latin typeface="Times New Roman" panose="02020603050405020304" pitchFamily="18" charset="0"/>
                <a:cs typeface="Times New Roman" panose="02020603050405020304" pitchFamily="18" charset="0"/>
              </a:rPr>
              <a:t>Valeurs … </a:t>
            </a:r>
            <a:r>
              <a:rPr lang="fr-FR" altLang="fr-FR" sz="2800" dirty="0">
                <a:solidFill>
                  <a:schemeClr val="accent4"/>
                </a:solidFill>
                <a:latin typeface="Times New Roman" panose="02020603050405020304" pitchFamily="18" charset="0"/>
                <a:cs typeface="Times New Roman" panose="02020603050405020304" pitchFamily="18" charset="0"/>
              </a:rPr>
              <a:t>Conception de vie ≠ </a:t>
            </a:r>
          </a:p>
          <a:p>
            <a:pPr marL="514350" indent="-514350">
              <a:lnSpc>
                <a:spcPct val="150000"/>
              </a:lnSpc>
              <a:buFont typeface="+mj-lt"/>
              <a:buAutoNum type="arabicPeriod"/>
              <a:defRPr/>
            </a:pPr>
            <a:r>
              <a:rPr lang="fr-FR" altLang="fr-FR" sz="2800" b="1" dirty="0">
                <a:solidFill>
                  <a:schemeClr val="accent4"/>
                </a:solidFill>
                <a:latin typeface="Times New Roman" panose="02020603050405020304" pitchFamily="18" charset="0"/>
                <a:cs typeface="Times New Roman" panose="02020603050405020304" pitchFamily="18" charset="0"/>
              </a:rPr>
              <a:t>Informations… </a:t>
            </a:r>
            <a:r>
              <a:rPr lang="fr-FR" altLang="fr-FR" sz="2800" dirty="0">
                <a:solidFill>
                  <a:schemeClr val="accent4"/>
                </a:solidFill>
                <a:latin typeface="Times New Roman" panose="02020603050405020304" pitchFamily="18" charset="0"/>
                <a:cs typeface="Times New Roman" panose="02020603050405020304" pitchFamily="18" charset="0"/>
              </a:rPr>
              <a:t>Rétention, Déformation</a:t>
            </a:r>
          </a:p>
          <a:p>
            <a:pPr marL="514350" indent="-514350">
              <a:lnSpc>
                <a:spcPct val="150000"/>
              </a:lnSpc>
              <a:buFont typeface="+mj-lt"/>
              <a:buAutoNum type="arabicPeriod"/>
              <a:defRPr/>
            </a:pPr>
            <a:r>
              <a:rPr lang="fr-FR" altLang="fr-FR" sz="2800" b="1" dirty="0">
                <a:solidFill>
                  <a:schemeClr val="accent4"/>
                </a:solidFill>
                <a:latin typeface="Times New Roman" panose="02020603050405020304" pitchFamily="18" charset="0"/>
                <a:cs typeface="Times New Roman" panose="02020603050405020304" pitchFamily="18" charset="0"/>
              </a:rPr>
              <a:t>Rôles … </a:t>
            </a:r>
            <a:r>
              <a:rPr lang="fr-FR" altLang="fr-FR" sz="2800" dirty="0">
                <a:solidFill>
                  <a:schemeClr val="accent4"/>
                </a:solidFill>
                <a:latin typeface="Times New Roman" panose="02020603050405020304" pitchFamily="18" charset="0"/>
                <a:cs typeface="Times New Roman" panose="02020603050405020304" pitchFamily="18" charset="0"/>
              </a:rPr>
              <a:t>Périmètre de responsabilité…</a:t>
            </a:r>
            <a:endParaRPr lang="fr-FR" altLang="fr-FR" sz="2800" b="1" dirty="0">
              <a:solidFill>
                <a:schemeClr val="accent4"/>
              </a:solidFill>
              <a:latin typeface="Times New Roman" panose="02020603050405020304" pitchFamily="18" charset="0"/>
              <a:cs typeface="Times New Roman" panose="02020603050405020304" pitchFamily="18" charset="0"/>
            </a:endParaRPr>
          </a:p>
          <a:p>
            <a:pPr marL="514350" indent="-514350">
              <a:lnSpc>
                <a:spcPct val="150000"/>
              </a:lnSpc>
              <a:buFont typeface="+mj-lt"/>
              <a:buAutoNum type="arabicPeriod"/>
              <a:defRPr/>
            </a:pPr>
            <a:r>
              <a:rPr lang="fr-FR" altLang="fr-FR" sz="2800" b="1" dirty="0">
                <a:solidFill>
                  <a:schemeClr val="accent4"/>
                </a:solidFill>
                <a:latin typeface="Times New Roman" panose="02020603050405020304" pitchFamily="18" charset="0"/>
                <a:cs typeface="Times New Roman" panose="02020603050405020304" pitchFamily="18" charset="0"/>
              </a:rPr>
              <a:t>Personnalité … </a:t>
            </a:r>
            <a:r>
              <a:rPr lang="fr-FR" altLang="fr-FR" sz="2800" dirty="0">
                <a:solidFill>
                  <a:schemeClr val="accent4"/>
                </a:solidFill>
                <a:latin typeface="Times New Roman" panose="02020603050405020304" pitchFamily="18" charset="0"/>
                <a:cs typeface="Times New Roman" panose="02020603050405020304" pitchFamily="18" charset="0"/>
              </a:rPr>
              <a:t>Attitude, comportement…</a:t>
            </a:r>
            <a:endParaRPr lang="fr-FR" altLang="fr-FR" sz="2800" b="1" dirty="0">
              <a:solidFill>
                <a:schemeClr val="accent4"/>
              </a:solidFill>
              <a:latin typeface="Times New Roman" panose="02020603050405020304" pitchFamily="18" charset="0"/>
              <a:cs typeface="Times New Roman" panose="02020603050405020304" pitchFamily="18" charset="0"/>
            </a:endParaRPr>
          </a:p>
          <a:p>
            <a:pPr marL="514350" indent="-514350">
              <a:lnSpc>
                <a:spcPct val="150000"/>
              </a:lnSpc>
              <a:buFont typeface="+mj-lt"/>
              <a:buAutoNum type="arabicPeriod"/>
              <a:defRPr/>
            </a:pPr>
            <a:r>
              <a:rPr lang="fr-FR" altLang="fr-FR" sz="2800" b="1" dirty="0">
                <a:solidFill>
                  <a:schemeClr val="accent4"/>
                </a:solidFill>
                <a:latin typeface="Times New Roman" panose="02020603050405020304" pitchFamily="18" charset="0"/>
                <a:cs typeface="Times New Roman" panose="02020603050405020304" pitchFamily="18" charset="0"/>
              </a:rPr>
              <a:t>Intérêts… </a:t>
            </a:r>
            <a:r>
              <a:rPr lang="fr-FR" altLang="fr-FR" sz="2800" dirty="0">
                <a:solidFill>
                  <a:schemeClr val="accent4"/>
                </a:solidFill>
                <a:latin typeface="Times New Roman" panose="02020603050405020304" pitchFamily="18" charset="0"/>
                <a:cs typeface="Times New Roman" panose="02020603050405020304" pitchFamily="18" charset="0"/>
              </a:rPr>
              <a:t>Divergences, opposition…</a:t>
            </a:r>
          </a:p>
          <a:p>
            <a:pPr>
              <a:defRPr/>
            </a:pPr>
            <a:endParaRPr lang="fr-FR" sz="4400" b="1" dirty="0"/>
          </a:p>
        </p:txBody>
      </p:sp>
    </p:spTree>
    <p:extLst>
      <p:ext uri="{BB962C8B-B14F-4D97-AF65-F5344CB8AC3E}">
        <p14:creationId xmlns:p14="http://schemas.microsoft.com/office/powerpoint/2010/main" val="4228647311"/>
      </p:ext>
    </p:extLst>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p:cNvPicPr>
            <a:picLocks noChangeAspect="1"/>
          </p:cNvPicPr>
          <p:nvPr/>
        </p:nvPicPr>
        <p:blipFill>
          <a:blip r:embed="rId2"/>
          <a:stretch>
            <a:fillRect/>
          </a:stretch>
        </p:blipFill>
        <p:spPr>
          <a:xfrm>
            <a:off x="323528" y="1988840"/>
            <a:ext cx="8514001" cy="3543734"/>
          </a:xfrm>
          <a:prstGeom prst="rect">
            <a:avLst/>
          </a:prstGeom>
        </p:spPr>
      </p:pic>
      <p:sp>
        <p:nvSpPr>
          <p:cNvPr id="3" name="ZoneTexte 2"/>
          <p:cNvSpPr txBox="1"/>
          <p:nvPr/>
        </p:nvSpPr>
        <p:spPr>
          <a:xfrm>
            <a:off x="1979712" y="1124744"/>
            <a:ext cx="5184576" cy="584775"/>
          </a:xfrm>
          <a:prstGeom prst="rect">
            <a:avLst/>
          </a:prstGeom>
          <a:noFill/>
        </p:spPr>
        <p:txBody>
          <a:bodyPr wrap="square" rtlCol="0">
            <a:spAutoFit/>
          </a:bodyPr>
          <a:lstStyle/>
          <a:p>
            <a:pPr algn="ctr"/>
            <a:r>
              <a:rPr lang="fr-FR" sz="3200" dirty="0" smtClean="0">
                <a:solidFill>
                  <a:schemeClr val="bg1">
                    <a:lumMod val="75000"/>
                  </a:schemeClr>
                </a:solidFill>
              </a:rPr>
              <a:t>Introduction</a:t>
            </a:r>
            <a:endParaRPr lang="fr-FR" sz="3200" dirty="0">
              <a:solidFill>
                <a:schemeClr val="bg1">
                  <a:lumMod val="75000"/>
                </a:schemeClr>
              </a:solidFill>
            </a:endParaRPr>
          </a:p>
        </p:txBody>
      </p:sp>
    </p:spTree>
    <p:extLst>
      <p:ext uri="{BB962C8B-B14F-4D97-AF65-F5344CB8AC3E}">
        <p14:creationId xmlns:p14="http://schemas.microsoft.com/office/powerpoint/2010/main" val="9833538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a:picLocks noChangeAspect="1"/>
          </p:cNvPicPr>
          <p:nvPr/>
        </p:nvPicPr>
        <p:blipFill>
          <a:blip r:embed="rId2"/>
          <a:stretch>
            <a:fillRect/>
          </a:stretch>
        </p:blipFill>
        <p:spPr>
          <a:xfrm>
            <a:off x="827584" y="1059160"/>
            <a:ext cx="7776864" cy="5178152"/>
          </a:xfrm>
          <a:prstGeom prst="rect">
            <a:avLst/>
          </a:prstGeom>
        </p:spPr>
      </p:pic>
    </p:spTree>
    <p:extLst>
      <p:ext uri="{BB962C8B-B14F-4D97-AF65-F5344CB8AC3E}">
        <p14:creationId xmlns:p14="http://schemas.microsoft.com/office/powerpoint/2010/main" val="4019772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endParaRPr lang="fr-FR"/>
          </a:p>
        </p:txBody>
      </p:sp>
      <p:sp>
        <p:nvSpPr>
          <p:cNvPr id="5" name="Espace réservé du texte 4"/>
          <p:cNvSpPr>
            <a:spLocks noGrp="1"/>
          </p:cNvSpPr>
          <p:nvPr>
            <p:ph type="body" idx="1"/>
          </p:nvPr>
        </p:nvSpPr>
        <p:spPr>
          <a:xfrm>
            <a:off x="755576" y="1700808"/>
            <a:ext cx="7772400" cy="1500187"/>
          </a:xfrm>
        </p:spPr>
        <p:txBody>
          <a:bodyPr/>
          <a:lstStyle/>
          <a:p>
            <a:pPr algn="ctr"/>
            <a:r>
              <a:rPr lang="fr-FR" sz="3600" dirty="0" smtClean="0"/>
              <a:t>1. Les organisations et leurs caractéristiques</a:t>
            </a:r>
            <a:endParaRPr lang="fr-FR" sz="3600" dirty="0"/>
          </a:p>
        </p:txBody>
      </p:sp>
    </p:spTree>
    <p:extLst>
      <p:ext uri="{BB962C8B-B14F-4D97-AF65-F5344CB8AC3E}">
        <p14:creationId xmlns:p14="http://schemas.microsoft.com/office/powerpoint/2010/main" val="30958144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00034" name="Rectangle 13"/>
          <p:cNvSpPr>
            <a:spLocks noGrp="1" noChangeArrowheads="1"/>
          </p:cNvSpPr>
          <p:nvPr>
            <p:ph type="title" idx="4294967295"/>
          </p:nvPr>
        </p:nvSpPr>
        <p:spPr>
          <a:xfrm>
            <a:off x="3419872" y="-243408"/>
            <a:ext cx="8229600" cy="798513"/>
          </a:xfrm>
        </p:spPr>
        <p:txBody>
          <a:bodyPr anchor="ctr"/>
          <a:lstStyle/>
          <a:p>
            <a:pPr eaLnBrk="1" hangingPunct="1"/>
            <a:r>
              <a:rPr lang="fr-FR" altLang="fr-FR" b="1" dirty="0" smtClean="0"/>
              <a:t>Structure simple</a:t>
            </a:r>
          </a:p>
        </p:txBody>
      </p:sp>
      <p:sp>
        <p:nvSpPr>
          <p:cNvPr id="197635" name="Rectangle 3"/>
          <p:cNvSpPr>
            <a:spLocks noGrp="1" noChangeArrowheads="1"/>
          </p:cNvSpPr>
          <p:nvPr>
            <p:ph type="body" idx="4294967295"/>
          </p:nvPr>
        </p:nvSpPr>
        <p:spPr>
          <a:xfrm>
            <a:off x="611560" y="1340768"/>
            <a:ext cx="8229600" cy="4525963"/>
          </a:xfrm>
        </p:spPr>
        <p:txBody>
          <a:bodyPr/>
          <a:lstStyle/>
          <a:p>
            <a:pPr marL="447675" indent="-382588" eaLnBrk="1" hangingPunct="1">
              <a:tabLst>
                <a:tab pos="3436938" algn="l"/>
              </a:tabLst>
            </a:pPr>
            <a:r>
              <a:rPr lang="fr-FR" altLang="fr-FR" sz="2000" dirty="0" smtClean="0">
                <a:ln w="0"/>
                <a:solidFill>
                  <a:schemeClr val="accent1"/>
                </a:solidFill>
                <a:effectLst>
                  <a:outerShdw blurRad="38100" dist="25400" dir="5400000" algn="ctr" rotWithShape="0">
                    <a:srgbClr val="6E747A">
                      <a:alpha val="43000"/>
                    </a:srgbClr>
                  </a:outerShdw>
                </a:effectLst>
              </a:rPr>
              <a:t>Structure simple</a:t>
            </a:r>
          </a:p>
          <a:p>
            <a:pPr marL="822325" lvl="1" indent="-285750" eaLnBrk="1" hangingPunct="1">
              <a:tabLst>
                <a:tab pos="3436938" algn="l"/>
              </a:tabLst>
            </a:pPr>
            <a:r>
              <a:rPr lang="fr-FR" altLang="fr-FR" sz="1500" dirty="0" smtClean="0">
                <a:ln w="0"/>
                <a:solidFill>
                  <a:schemeClr val="accent1"/>
                </a:solidFill>
                <a:effectLst>
                  <a:outerShdw blurRad="38100" dist="25400" dir="5400000" algn="ctr" rotWithShape="0">
                    <a:srgbClr val="6E747A">
                      <a:alpha val="43000"/>
                    </a:srgbClr>
                  </a:outerShdw>
                </a:effectLst>
              </a:rPr>
              <a:t>Mécanisme de coordination</a:t>
            </a:r>
          </a:p>
          <a:p>
            <a:pPr marL="1104900" lvl="2" eaLnBrk="1" hangingPunct="1">
              <a:tabLst>
                <a:tab pos="3436938" algn="l"/>
              </a:tabLst>
            </a:pPr>
            <a:r>
              <a:rPr lang="fr-FR" altLang="fr-FR" sz="1400" dirty="0" smtClean="0">
                <a:ln w="0"/>
                <a:solidFill>
                  <a:schemeClr val="accent1"/>
                </a:solidFill>
                <a:effectLst>
                  <a:outerShdw blurRad="38100" dist="25400" dir="5400000" algn="ctr" rotWithShape="0">
                    <a:srgbClr val="6E747A">
                      <a:alpha val="43000"/>
                    </a:srgbClr>
                  </a:outerShdw>
                </a:effectLst>
              </a:rPr>
              <a:t>Supervision directe</a:t>
            </a:r>
          </a:p>
          <a:p>
            <a:pPr marL="822325" lvl="1" indent="-285750" eaLnBrk="1" hangingPunct="1">
              <a:tabLst>
                <a:tab pos="3436938" algn="l"/>
              </a:tabLst>
            </a:pPr>
            <a:r>
              <a:rPr lang="fr-FR" altLang="fr-FR" sz="1500" dirty="0" smtClean="0">
                <a:ln w="0"/>
                <a:solidFill>
                  <a:schemeClr val="accent1"/>
                </a:solidFill>
                <a:effectLst>
                  <a:outerShdw blurRad="38100" dist="25400" dir="5400000" algn="ctr" rotWithShape="0">
                    <a:srgbClr val="6E747A">
                      <a:alpha val="43000"/>
                    </a:srgbClr>
                  </a:outerShdw>
                </a:effectLst>
              </a:rPr>
              <a:t>Partie clé de l'organisation</a:t>
            </a:r>
          </a:p>
          <a:p>
            <a:pPr marL="1104900" lvl="2" eaLnBrk="1" hangingPunct="1">
              <a:tabLst>
                <a:tab pos="3436938" algn="l"/>
              </a:tabLst>
            </a:pPr>
            <a:r>
              <a:rPr lang="fr-FR" altLang="fr-FR" sz="1400" dirty="0" smtClean="0">
                <a:ln w="0"/>
                <a:solidFill>
                  <a:schemeClr val="accent1"/>
                </a:solidFill>
                <a:effectLst>
                  <a:outerShdw blurRad="38100" dist="25400" dir="5400000" algn="ctr" rotWithShape="0">
                    <a:srgbClr val="6E747A">
                      <a:alpha val="43000"/>
                    </a:srgbClr>
                  </a:outerShdw>
                </a:effectLst>
              </a:rPr>
              <a:t>Sommet stratégique</a:t>
            </a:r>
          </a:p>
          <a:p>
            <a:pPr marL="822325" lvl="1" indent="-285750" eaLnBrk="1" hangingPunct="1">
              <a:tabLst>
                <a:tab pos="3436938" algn="l"/>
              </a:tabLst>
            </a:pPr>
            <a:r>
              <a:rPr lang="fr-FR" altLang="fr-FR" sz="1500" dirty="0" smtClean="0">
                <a:ln w="0"/>
                <a:solidFill>
                  <a:schemeClr val="accent1"/>
                </a:solidFill>
                <a:effectLst>
                  <a:outerShdw blurRad="38100" dist="25400" dir="5400000" algn="ctr" rotWithShape="0">
                    <a:srgbClr val="6E747A">
                      <a:alpha val="43000"/>
                    </a:srgbClr>
                  </a:outerShdw>
                </a:effectLst>
              </a:rPr>
              <a:t>Facteurs de contingence</a:t>
            </a:r>
          </a:p>
          <a:p>
            <a:pPr marL="1104900" lvl="2" eaLnBrk="1" hangingPunct="1">
              <a:tabLst>
                <a:tab pos="3436938" algn="l"/>
              </a:tabLst>
            </a:pPr>
            <a:r>
              <a:rPr lang="fr-FR" altLang="fr-FR" sz="1400" dirty="0" smtClean="0">
                <a:ln w="0"/>
                <a:solidFill>
                  <a:schemeClr val="accent1"/>
                </a:solidFill>
                <a:effectLst>
                  <a:outerShdw blurRad="38100" dist="25400" dir="5400000" algn="ctr" rotWithShape="0">
                    <a:srgbClr val="6E747A">
                      <a:alpha val="43000"/>
                    </a:srgbClr>
                  </a:outerShdw>
                </a:effectLst>
              </a:rPr>
              <a:t>Jeunesse</a:t>
            </a:r>
          </a:p>
          <a:p>
            <a:pPr marL="1104900" lvl="2" eaLnBrk="1" hangingPunct="1">
              <a:tabLst>
                <a:tab pos="3436938" algn="l"/>
              </a:tabLst>
            </a:pPr>
            <a:r>
              <a:rPr lang="fr-FR" altLang="fr-FR" sz="1400" dirty="0" smtClean="0">
                <a:ln w="0"/>
                <a:solidFill>
                  <a:schemeClr val="accent1"/>
                </a:solidFill>
                <a:effectLst>
                  <a:outerShdw blurRad="38100" dist="25400" dir="5400000" algn="ctr" rotWithShape="0">
                    <a:srgbClr val="6E747A">
                      <a:alpha val="43000"/>
                    </a:srgbClr>
                  </a:outerShdw>
                </a:effectLst>
              </a:rPr>
              <a:t>Petite taille</a:t>
            </a:r>
          </a:p>
          <a:p>
            <a:pPr marL="1104900" lvl="2" eaLnBrk="1" hangingPunct="1">
              <a:tabLst>
                <a:tab pos="3436938" algn="l"/>
              </a:tabLst>
            </a:pPr>
            <a:r>
              <a:rPr lang="fr-FR" altLang="fr-FR" sz="1400" dirty="0" smtClean="0">
                <a:ln w="0"/>
                <a:solidFill>
                  <a:schemeClr val="accent1"/>
                </a:solidFill>
                <a:effectLst>
                  <a:outerShdw blurRad="38100" dist="25400" dir="5400000" algn="ctr" rotWithShape="0">
                    <a:srgbClr val="6E747A">
                      <a:alpha val="43000"/>
                    </a:srgbClr>
                  </a:outerShdw>
                </a:effectLst>
              </a:rPr>
              <a:t>Système technique simple</a:t>
            </a:r>
          </a:p>
          <a:p>
            <a:pPr marL="1104900" lvl="2" eaLnBrk="1" hangingPunct="1">
              <a:tabLst>
                <a:tab pos="3436938" algn="l"/>
              </a:tabLst>
            </a:pPr>
            <a:r>
              <a:rPr lang="fr-FR" altLang="fr-FR" sz="1400" dirty="0" smtClean="0">
                <a:ln w="0"/>
                <a:solidFill>
                  <a:schemeClr val="accent1"/>
                </a:solidFill>
                <a:effectLst>
                  <a:outerShdw blurRad="38100" dist="25400" dir="5400000" algn="ctr" rotWithShape="0">
                    <a:srgbClr val="6E747A">
                      <a:alpha val="43000"/>
                    </a:srgbClr>
                  </a:outerShdw>
                </a:effectLst>
              </a:rPr>
              <a:t>Environnement de marché homogène</a:t>
            </a:r>
            <a:endParaRPr lang="fr-CH" altLang="fr-FR" sz="1400" dirty="0" smtClean="0">
              <a:ln w="0"/>
              <a:solidFill>
                <a:schemeClr val="accent1"/>
              </a:solidFill>
              <a:effectLst>
                <a:outerShdw blurRad="38100" dist="25400" dir="5400000" algn="ctr" rotWithShape="0">
                  <a:srgbClr val="6E747A">
                    <a:alpha val="43000"/>
                  </a:srgbClr>
                </a:outerShdw>
              </a:effectLst>
            </a:endParaRPr>
          </a:p>
          <a:p>
            <a:pPr marL="822325" lvl="1" indent="-285750" eaLnBrk="1" hangingPunct="1">
              <a:buFont typeface="Wingdings 3" panose="05040102010807070707" pitchFamily="18" charset="2"/>
              <a:buNone/>
              <a:tabLst>
                <a:tab pos="3436938" algn="l"/>
              </a:tabLst>
            </a:pPr>
            <a:endParaRPr lang="fr-FR" altLang="fr-FR" sz="1600" dirty="0" smtClean="0">
              <a:ln w="0"/>
              <a:solidFill>
                <a:schemeClr val="accent1"/>
              </a:solidFill>
              <a:effectLst>
                <a:outerShdw blurRad="38100" dist="25400" dir="5400000" algn="ctr" rotWithShape="0">
                  <a:srgbClr val="6E747A">
                    <a:alpha val="43000"/>
                  </a:srgbClr>
                </a:outerShdw>
              </a:effectLst>
            </a:endParaRPr>
          </a:p>
        </p:txBody>
      </p:sp>
      <p:grpSp>
        <p:nvGrpSpPr>
          <p:cNvPr id="300036" name="Group 4"/>
          <p:cNvGrpSpPr>
            <a:grpSpLocks/>
          </p:cNvGrpSpPr>
          <p:nvPr/>
        </p:nvGrpSpPr>
        <p:grpSpPr bwMode="auto">
          <a:xfrm>
            <a:off x="5934075" y="1016000"/>
            <a:ext cx="2359025" cy="2311400"/>
            <a:chOff x="4262" y="779"/>
            <a:chExt cx="1610" cy="1456"/>
          </a:xfrm>
        </p:grpSpPr>
        <p:sp>
          <p:nvSpPr>
            <p:cNvPr id="300037" name="Rectangle 5"/>
            <p:cNvSpPr>
              <a:spLocks noChangeArrowheads="1"/>
            </p:cNvSpPr>
            <p:nvPr/>
          </p:nvSpPr>
          <p:spPr bwMode="auto">
            <a:xfrm>
              <a:off x="4762" y="1097"/>
              <a:ext cx="542" cy="849"/>
            </a:xfrm>
            <a:prstGeom prst="rect">
              <a:avLst/>
            </a:prstGeom>
            <a:solidFill>
              <a:srgbClr val="FFFFCC"/>
            </a:solidFill>
            <a:ln w="12700">
              <a:solidFill>
                <a:schemeClr val="tx1"/>
              </a:solidFill>
              <a:miter lim="800000"/>
              <a:headEnd/>
              <a:tailEnd/>
            </a:ln>
          </p:spPr>
          <p:txBody>
            <a:bodyPr wrap="none" anchor="ct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endParaRPr lang="fr-FR" altLang="fr-FR" sz="1800">
                <a:cs typeface="Arial" panose="020B0604020202020204" pitchFamily="34" charset="0"/>
              </a:endParaRPr>
            </a:p>
          </p:txBody>
        </p:sp>
        <p:sp>
          <p:nvSpPr>
            <p:cNvPr id="300038" name="Rectangle 6"/>
            <p:cNvSpPr>
              <a:spLocks noChangeArrowheads="1"/>
            </p:cNvSpPr>
            <p:nvPr/>
          </p:nvSpPr>
          <p:spPr bwMode="auto">
            <a:xfrm>
              <a:off x="4262" y="1902"/>
              <a:ext cx="1610" cy="333"/>
            </a:xfrm>
            <a:prstGeom prst="rect">
              <a:avLst/>
            </a:prstGeom>
            <a:solidFill>
              <a:srgbClr val="FFFFCC"/>
            </a:solidFill>
            <a:ln w="12700">
              <a:solidFill>
                <a:schemeClr val="tx1"/>
              </a:solidFill>
              <a:miter lim="800000"/>
              <a:headEnd/>
              <a:tailEnd/>
            </a:ln>
          </p:spPr>
          <p:txBody>
            <a:bodyPr wrap="none" anchor="ct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endParaRPr lang="fr-FR" altLang="fr-FR" sz="1800">
                <a:cs typeface="Arial" panose="020B0604020202020204" pitchFamily="34" charset="0"/>
              </a:endParaRPr>
            </a:p>
          </p:txBody>
        </p:sp>
        <p:sp>
          <p:nvSpPr>
            <p:cNvPr id="300039" name="Rectangle 7"/>
            <p:cNvSpPr>
              <a:spLocks noChangeArrowheads="1"/>
            </p:cNvSpPr>
            <p:nvPr/>
          </p:nvSpPr>
          <p:spPr bwMode="auto">
            <a:xfrm>
              <a:off x="4360" y="779"/>
              <a:ext cx="1347" cy="393"/>
            </a:xfrm>
            <a:prstGeom prst="rect">
              <a:avLst/>
            </a:prstGeom>
            <a:solidFill>
              <a:schemeClr val="accent1"/>
            </a:solidFill>
            <a:ln w="12700">
              <a:solidFill>
                <a:schemeClr val="tx1"/>
              </a:solidFill>
              <a:miter lim="800000"/>
              <a:headEnd/>
              <a:tailEnd/>
            </a:ln>
          </p:spPr>
          <p:txBody>
            <a:bodyPr wrap="none" anchor="ct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endParaRPr lang="fr-FR" altLang="fr-FR" sz="1800">
                <a:cs typeface="Arial" panose="020B0604020202020204" pitchFamily="34" charset="0"/>
              </a:endParaRPr>
            </a:p>
          </p:txBody>
        </p:sp>
        <p:sp>
          <p:nvSpPr>
            <p:cNvPr id="300040" name="Rectangle 8"/>
            <p:cNvSpPr>
              <a:spLocks noChangeArrowheads="1"/>
            </p:cNvSpPr>
            <p:nvPr/>
          </p:nvSpPr>
          <p:spPr bwMode="auto">
            <a:xfrm>
              <a:off x="5413" y="1278"/>
              <a:ext cx="264" cy="470"/>
            </a:xfrm>
            <a:prstGeom prst="rect">
              <a:avLst/>
            </a:prstGeom>
            <a:solidFill>
              <a:srgbClr val="FFFFCC"/>
            </a:solidFill>
            <a:ln w="12700">
              <a:solidFill>
                <a:schemeClr val="tx1"/>
              </a:solidFill>
              <a:miter lim="800000"/>
              <a:headEnd/>
              <a:tailEnd/>
            </a:ln>
          </p:spPr>
          <p:txBody>
            <a:bodyPr wrap="none" anchor="ct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endParaRPr lang="fr-FR" altLang="fr-FR" sz="1800">
                <a:cs typeface="Arial" panose="020B0604020202020204" pitchFamily="34" charset="0"/>
              </a:endParaRPr>
            </a:p>
          </p:txBody>
        </p:sp>
        <p:sp>
          <p:nvSpPr>
            <p:cNvPr id="300041" name="Rectangle 9"/>
            <p:cNvSpPr>
              <a:spLocks noChangeArrowheads="1"/>
            </p:cNvSpPr>
            <p:nvPr/>
          </p:nvSpPr>
          <p:spPr bwMode="auto">
            <a:xfrm>
              <a:off x="4391" y="1278"/>
              <a:ext cx="263" cy="470"/>
            </a:xfrm>
            <a:prstGeom prst="rect">
              <a:avLst/>
            </a:prstGeom>
            <a:solidFill>
              <a:srgbClr val="FFFFCC"/>
            </a:solidFill>
            <a:ln w="12700">
              <a:solidFill>
                <a:schemeClr val="tx1"/>
              </a:solidFill>
              <a:miter lim="800000"/>
              <a:headEnd/>
              <a:tailEnd/>
            </a:ln>
          </p:spPr>
          <p:txBody>
            <a:bodyPr wrap="none" anchor="ct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endParaRPr lang="fr-FR" altLang="fr-FR" sz="1800">
                <a:cs typeface="Arial" panose="020B0604020202020204" pitchFamily="34" charset="0"/>
              </a:endParaRPr>
            </a:p>
          </p:txBody>
        </p:sp>
      </p:grpSp>
      <p:sp>
        <p:nvSpPr>
          <p:cNvPr id="300042" name="Rectangle 10"/>
          <p:cNvSpPr>
            <a:spLocks noChangeArrowheads="1"/>
          </p:cNvSpPr>
          <p:nvPr/>
        </p:nvSpPr>
        <p:spPr bwMode="auto">
          <a:xfrm>
            <a:off x="5364088" y="3717032"/>
            <a:ext cx="3571875" cy="1757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marL="342900" indent="-342900" eaLnBrk="0" hangingPunct="0">
              <a:defRPr sz="2400">
                <a:solidFill>
                  <a:schemeClr val="tx1"/>
                </a:solidFill>
                <a:latin typeface="Arial" panose="020B0604020202020204" pitchFamily="34" charset="0"/>
                <a:ea typeface="MS PGothic" panose="020B0600070205080204" pitchFamily="34" charset="-128"/>
              </a:defRPr>
            </a:lvl1pPr>
            <a:lvl2pPr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lvl="1">
              <a:spcBef>
                <a:spcPct val="50000"/>
              </a:spcBef>
              <a:buClr>
                <a:schemeClr val="tx1"/>
              </a:buClr>
              <a:buFontTx/>
              <a:buChar char="–"/>
            </a:pPr>
            <a:r>
              <a:rPr lang="fr-CH" altLang="fr-FR" sz="1800" dirty="0">
                <a:cs typeface="Arial" panose="020B0604020202020204" pitchFamily="34" charset="0"/>
              </a:rPr>
              <a:t> </a:t>
            </a:r>
            <a:r>
              <a:rPr lang="fr-CH" altLang="fr-FR" sz="1800" dirty="0">
                <a:solidFill>
                  <a:schemeClr val="accent1"/>
                </a:solidFill>
                <a:cs typeface="Arial" panose="020B0604020202020204" pitchFamily="34" charset="0"/>
              </a:rPr>
              <a:t>Avantages</a:t>
            </a:r>
          </a:p>
          <a:p>
            <a:pPr lvl="2">
              <a:spcBef>
                <a:spcPct val="50000"/>
              </a:spcBef>
              <a:buClr>
                <a:srgbClr val="03059F"/>
              </a:buClr>
              <a:buFontTx/>
              <a:buChar char="•"/>
            </a:pPr>
            <a:r>
              <a:rPr lang="fr-CH" altLang="fr-FR" sz="1600" dirty="0">
                <a:solidFill>
                  <a:schemeClr val="accent1"/>
                </a:solidFill>
                <a:cs typeface="Arial" panose="020B0604020202020204" pitchFamily="34" charset="0"/>
              </a:rPr>
              <a:t> Vivant, réactif</a:t>
            </a:r>
          </a:p>
          <a:p>
            <a:pPr lvl="1">
              <a:spcBef>
                <a:spcPct val="50000"/>
              </a:spcBef>
              <a:buClr>
                <a:schemeClr val="tx1"/>
              </a:buClr>
              <a:buFontTx/>
              <a:buChar char="–"/>
            </a:pPr>
            <a:r>
              <a:rPr lang="fr-CH" altLang="fr-FR" sz="1800" dirty="0">
                <a:solidFill>
                  <a:schemeClr val="accent1"/>
                </a:solidFill>
                <a:cs typeface="Arial" panose="020B0604020202020204" pitchFamily="34" charset="0"/>
              </a:rPr>
              <a:t> Désavantages</a:t>
            </a:r>
          </a:p>
          <a:p>
            <a:pPr lvl="2">
              <a:spcBef>
                <a:spcPct val="50000"/>
              </a:spcBef>
              <a:buClr>
                <a:srgbClr val="03059F"/>
              </a:buClr>
              <a:buFontTx/>
              <a:buChar char="•"/>
            </a:pPr>
            <a:r>
              <a:rPr lang="fr-CH" altLang="fr-FR" sz="1600" dirty="0" smtClean="0">
                <a:solidFill>
                  <a:schemeClr val="accent1"/>
                </a:solidFill>
                <a:cs typeface="Arial" panose="020B0604020202020204" pitchFamily="34" charset="0"/>
              </a:rPr>
              <a:t> Tout </a:t>
            </a:r>
            <a:r>
              <a:rPr lang="fr-CH" altLang="fr-FR" sz="1600" dirty="0">
                <a:solidFill>
                  <a:schemeClr val="accent1"/>
                </a:solidFill>
                <a:cs typeface="Arial" panose="020B0604020202020204" pitchFamily="34" charset="0"/>
              </a:rPr>
              <a:t>repose sur une personne</a:t>
            </a:r>
            <a:endParaRPr lang="fr-FR" altLang="fr-FR" sz="1600" dirty="0">
              <a:solidFill>
                <a:schemeClr val="accent1"/>
              </a:solidFill>
              <a:cs typeface="Arial" panose="020B0604020202020204" pitchFamily="34" charset="0"/>
            </a:endParaRPr>
          </a:p>
        </p:txBody>
      </p:sp>
      <p:sp>
        <p:nvSpPr>
          <p:cNvPr id="300043" name="Text Box 4"/>
          <p:cNvSpPr txBox="1">
            <a:spLocks noChangeArrowheads="1"/>
          </p:cNvSpPr>
          <p:nvPr/>
        </p:nvSpPr>
        <p:spPr bwMode="auto">
          <a:xfrm>
            <a:off x="1043608" y="4293096"/>
            <a:ext cx="4032250" cy="2246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spcBef>
                <a:spcPct val="50000"/>
              </a:spcBef>
            </a:pPr>
            <a:r>
              <a:rPr lang="fr-FR" altLang="fr-FR" sz="2000" dirty="0">
                <a:solidFill>
                  <a:schemeClr val="accent1"/>
                </a:solidFill>
                <a:cs typeface="Arial" panose="020B0604020202020204" pitchFamily="34" charset="0"/>
              </a:rPr>
              <a:t>Structure adaptée à un marché bien déterminé. Le chef d’entreprise cumule souvent les fonctions RH. Management souvent autocratique ou </a:t>
            </a:r>
            <a:r>
              <a:rPr lang="fr-FR" altLang="fr-FR" sz="2000" dirty="0" smtClean="0">
                <a:solidFill>
                  <a:schemeClr val="accent1"/>
                </a:solidFill>
                <a:cs typeface="Arial" panose="020B0604020202020204" pitchFamily="34" charset="0"/>
              </a:rPr>
              <a:t>paternaliste pouvant générer des conflits </a:t>
            </a:r>
            <a:r>
              <a:rPr lang="fr-FR" altLang="fr-FR" sz="2000" dirty="0" err="1" smtClean="0">
                <a:solidFill>
                  <a:schemeClr val="accent1"/>
                </a:solidFill>
                <a:cs typeface="Arial" panose="020B0604020202020204" pitchFamily="34" charset="0"/>
              </a:rPr>
              <a:t>intraindividuels</a:t>
            </a:r>
            <a:endParaRPr lang="fr-FR" altLang="fr-FR" sz="2000" dirty="0">
              <a:solidFill>
                <a:schemeClr val="accent1"/>
              </a:solidFill>
              <a:cs typeface="Arial" panose="020B0604020202020204" pitchFamily="34" charset="0"/>
            </a:endParaRPr>
          </a:p>
        </p:txBody>
      </p:sp>
    </p:spTree>
    <p:extLst>
      <p:ext uri="{BB962C8B-B14F-4D97-AF65-F5344CB8AC3E}">
        <p14:creationId xmlns:p14="http://schemas.microsoft.com/office/powerpoint/2010/main" val="290821667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7635">
                                            <p:txEl>
                                              <p:pRg st="0" end="0"/>
                                            </p:txEl>
                                          </p:spTgt>
                                        </p:tgtEl>
                                        <p:attrNameLst>
                                          <p:attrName>style.visibility</p:attrName>
                                        </p:attrNameLst>
                                      </p:cBhvr>
                                      <p:to>
                                        <p:strVal val="visible"/>
                                      </p:to>
                                    </p:set>
                                    <p:animEffect transition="in" filter="fade">
                                      <p:cBhvr>
                                        <p:cTn id="7" dur="2000"/>
                                        <p:tgtEl>
                                          <p:spTgt spid="197635">
                                            <p:txEl>
                                              <p:pRg st="0" end="0"/>
                                            </p:txEl>
                                          </p:spTgt>
                                        </p:tgtEl>
                                      </p:cBhvr>
                                    </p:animEffect>
                                  </p:childTnLst>
                                  <p:subTnLst>
                                    <p:animClr clrSpc="rgb" dir="cw">
                                      <p:cBhvr override="childStyle">
                                        <p:cTn dur="1" fill="hold" display="0" masterRel="nextClick" afterEffect="1"/>
                                        <p:tgtEl>
                                          <p:spTgt spid="197635">
                                            <p:txEl>
                                              <p:pRg st="0" end="0"/>
                                            </p:txEl>
                                          </p:spTgt>
                                        </p:tgtEl>
                                        <p:attrNameLst>
                                          <p:attrName>ppt_c</p:attrName>
                                        </p:attrNameLst>
                                      </p:cBhvr>
                                      <p:to>
                                        <a:schemeClr val="bg2"/>
                                      </p:to>
                                    </p:animClr>
                                  </p:subTnLst>
                                </p:cTn>
                              </p:par>
                              <p:par>
                                <p:cTn id="8" presetID="10" presetClass="entr" presetSubtype="0" fill="hold" grpId="0" nodeType="withEffect">
                                  <p:stCondLst>
                                    <p:cond delay="0"/>
                                  </p:stCondLst>
                                  <p:childTnLst>
                                    <p:set>
                                      <p:cBhvr>
                                        <p:cTn id="9" dur="1" fill="hold">
                                          <p:stCondLst>
                                            <p:cond delay="0"/>
                                          </p:stCondLst>
                                        </p:cTn>
                                        <p:tgtEl>
                                          <p:spTgt spid="197635">
                                            <p:txEl>
                                              <p:pRg st="1" end="1"/>
                                            </p:txEl>
                                          </p:spTgt>
                                        </p:tgtEl>
                                        <p:attrNameLst>
                                          <p:attrName>style.visibility</p:attrName>
                                        </p:attrNameLst>
                                      </p:cBhvr>
                                      <p:to>
                                        <p:strVal val="visible"/>
                                      </p:to>
                                    </p:set>
                                    <p:animEffect transition="in" filter="fade">
                                      <p:cBhvr>
                                        <p:cTn id="10" dur="2000"/>
                                        <p:tgtEl>
                                          <p:spTgt spid="197635">
                                            <p:txEl>
                                              <p:pRg st="1" end="1"/>
                                            </p:txEl>
                                          </p:spTgt>
                                        </p:tgtEl>
                                      </p:cBhvr>
                                    </p:animEffect>
                                  </p:childTnLst>
                                  <p:subTnLst>
                                    <p:animClr clrSpc="rgb" dir="cw">
                                      <p:cBhvr override="childStyle">
                                        <p:cTn dur="1" fill="hold" display="0" masterRel="nextClick" afterEffect="1"/>
                                        <p:tgtEl>
                                          <p:spTgt spid="197635">
                                            <p:txEl>
                                              <p:pRg st="1" end="1"/>
                                            </p:txEl>
                                          </p:spTgt>
                                        </p:tgtEl>
                                        <p:attrNameLst>
                                          <p:attrName>ppt_c</p:attrName>
                                        </p:attrNameLst>
                                      </p:cBhvr>
                                      <p:to>
                                        <a:schemeClr val="bg2"/>
                                      </p:to>
                                    </p:animClr>
                                  </p:subTnLst>
                                </p:cTn>
                              </p:par>
                              <p:par>
                                <p:cTn id="11" presetID="10" presetClass="entr" presetSubtype="0" fill="hold" grpId="0" nodeType="withEffect">
                                  <p:stCondLst>
                                    <p:cond delay="0"/>
                                  </p:stCondLst>
                                  <p:childTnLst>
                                    <p:set>
                                      <p:cBhvr>
                                        <p:cTn id="12" dur="1" fill="hold">
                                          <p:stCondLst>
                                            <p:cond delay="0"/>
                                          </p:stCondLst>
                                        </p:cTn>
                                        <p:tgtEl>
                                          <p:spTgt spid="197635">
                                            <p:txEl>
                                              <p:pRg st="2" end="2"/>
                                            </p:txEl>
                                          </p:spTgt>
                                        </p:tgtEl>
                                        <p:attrNameLst>
                                          <p:attrName>style.visibility</p:attrName>
                                        </p:attrNameLst>
                                      </p:cBhvr>
                                      <p:to>
                                        <p:strVal val="visible"/>
                                      </p:to>
                                    </p:set>
                                    <p:animEffect transition="in" filter="fade">
                                      <p:cBhvr>
                                        <p:cTn id="13" dur="2000"/>
                                        <p:tgtEl>
                                          <p:spTgt spid="197635">
                                            <p:txEl>
                                              <p:pRg st="2" end="2"/>
                                            </p:txEl>
                                          </p:spTgt>
                                        </p:tgtEl>
                                      </p:cBhvr>
                                    </p:animEffect>
                                  </p:childTnLst>
                                  <p:subTnLst>
                                    <p:animClr clrSpc="rgb" dir="cw">
                                      <p:cBhvr override="childStyle">
                                        <p:cTn dur="1" fill="hold" display="0" masterRel="nextClick" afterEffect="1"/>
                                        <p:tgtEl>
                                          <p:spTgt spid="197635">
                                            <p:txEl>
                                              <p:pRg st="2" end="2"/>
                                            </p:txEl>
                                          </p:spTgt>
                                        </p:tgtEl>
                                        <p:attrNameLst>
                                          <p:attrName>ppt_c</p:attrName>
                                        </p:attrNameLst>
                                      </p:cBhvr>
                                      <p:to>
                                        <a:schemeClr val="bg2"/>
                                      </p:to>
                                    </p:animClr>
                                  </p:subTnLst>
                                </p:cTn>
                              </p:par>
                              <p:par>
                                <p:cTn id="14" presetID="10" presetClass="entr" presetSubtype="0" fill="hold" grpId="0" nodeType="withEffect">
                                  <p:stCondLst>
                                    <p:cond delay="0"/>
                                  </p:stCondLst>
                                  <p:childTnLst>
                                    <p:set>
                                      <p:cBhvr>
                                        <p:cTn id="15" dur="1" fill="hold">
                                          <p:stCondLst>
                                            <p:cond delay="0"/>
                                          </p:stCondLst>
                                        </p:cTn>
                                        <p:tgtEl>
                                          <p:spTgt spid="197635">
                                            <p:txEl>
                                              <p:pRg st="3" end="3"/>
                                            </p:txEl>
                                          </p:spTgt>
                                        </p:tgtEl>
                                        <p:attrNameLst>
                                          <p:attrName>style.visibility</p:attrName>
                                        </p:attrNameLst>
                                      </p:cBhvr>
                                      <p:to>
                                        <p:strVal val="visible"/>
                                      </p:to>
                                    </p:set>
                                    <p:animEffect transition="in" filter="fade">
                                      <p:cBhvr>
                                        <p:cTn id="16" dur="2000"/>
                                        <p:tgtEl>
                                          <p:spTgt spid="197635">
                                            <p:txEl>
                                              <p:pRg st="3" end="3"/>
                                            </p:txEl>
                                          </p:spTgt>
                                        </p:tgtEl>
                                      </p:cBhvr>
                                    </p:animEffect>
                                  </p:childTnLst>
                                  <p:subTnLst>
                                    <p:animClr clrSpc="rgb" dir="cw">
                                      <p:cBhvr override="childStyle">
                                        <p:cTn dur="1" fill="hold" display="0" masterRel="nextClick" afterEffect="1"/>
                                        <p:tgtEl>
                                          <p:spTgt spid="197635">
                                            <p:txEl>
                                              <p:pRg st="3" end="3"/>
                                            </p:txEl>
                                          </p:spTgt>
                                        </p:tgtEl>
                                        <p:attrNameLst>
                                          <p:attrName>ppt_c</p:attrName>
                                        </p:attrNameLst>
                                      </p:cBhvr>
                                      <p:to>
                                        <a:schemeClr val="bg2"/>
                                      </p:to>
                                    </p:animClr>
                                  </p:subTnLst>
                                </p:cTn>
                              </p:par>
                              <p:par>
                                <p:cTn id="17" presetID="10" presetClass="entr" presetSubtype="0" fill="hold" grpId="0" nodeType="withEffect">
                                  <p:stCondLst>
                                    <p:cond delay="0"/>
                                  </p:stCondLst>
                                  <p:childTnLst>
                                    <p:set>
                                      <p:cBhvr>
                                        <p:cTn id="18" dur="1" fill="hold">
                                          <p:stCondLst>
                                            <p:cond delay="0"/>
                                          </p:stCondLst>
                                        </p:cTn>
                                        <p:tgtEl>
                                          <p:spTgt spid="197635">
                                            <p:txEl>
                                              <p:pRg st="4" end="4"/>
                                            </p:txEl>
                                          </p:spTgt>
                                        </p:tgtEl>
                                        <p:attrNameLst>
                                          <p:attrName>style.visibility</p:attrName>
                                        </p:attrNameLst>
                                      </p:cBhvr>
                                      <p:to>
                                        <p:strVal val="visible"/>
                                      </p:to>
                                    </p:set>
                                    <p:animEffect transition="in" filter="fade">
                                      <p:cBhvr>
                                        <p:cTn id="19" dur="2000"/>
                                        <p:tgtEl>
                                          <p:spTgt spid="197635">
                                            <p:txEl>
                                              <p:pRg st="4" end="4"/>
                                            </p:txEl>
                                          </p:spTgt>
                                        </p:tgtEl>
                                      </p:cBhvr>
                                    </p:animEffect>
                                  </p:childTnLst>
                                  <p:subTnLst>
                                    <p:animClr clrSpc="rgb" dir="cw">
                                      <p:cBhvr override="childStyle">
                                        <p:cTn dur="1" fill="hold" display="0" masterRel="nextClick" afterEffect="1"/>
                                        <p:tgtEl>
                                          <p:spTgt spid="197635">
                                            <p:txEl>
                                              <p:pRg st="4" end="4"/>
                                            </p:txEl>
                                          </p:spTgt>
                                        </p:tgtEl>
                                        <p:attrNameLst>
                                          <p:attrName>ppt_c</p:attrName>
                                        </p:attrNameLst>
                                      </p:cBhvr>
                                      <p:to>
                                        <a:schemeClr val="bg2"/>
                                      </p:to>
                                    </p:animClr>
                                  </p:subTnLst>
                                </p:cTn>
                              </p:par>
                              <p:par>
                                <p:cTn id="20" presetID="10" presetClass="entr" presetSubtype="0" fill="hold" grpId="0" nodeType="withEffect">
                                  <p:stCondLst>
                                    <p:cond delay="0"/>
                                  </p:stCondLst>
                                  <p:childTnLst>
                                    <p:set>
                                      <p:cBhvr>
                                        <p:cTn id="21" dur="1" fill="hold">
                                          <p:stCondLst>
                                            <p:cond delay="0"/>
                                          </p:stCondLst>
                                        </p:cTn>
                                        <p:tgtEl>
                                          <p:spTgt spid="197635">
                                            <p:txEl>
                                              <p:pRg st="5" end="5"/>
                                            </p:txEl>
                                          </p:spTgt>
                                        </p:tgtEl>
                                        <p:attrNameLst>
                                          <p:attrName>style.visibility</p:attrName>
                                        </p:attrNameLst>
                                      </p:cBhvr>
                                      <p:to>
                                        <p:strVal val="visible"/>
                                      </p:to>
                                    </p:set>
                                    <p:animEffect transition="in" filter="fade">
                                      <p:cBhvr>
                                        <p:cTn id="22" dur="2000"/>
                                        <p:tgtEl>
                                          <p:spTgt spid="197635">
                                            <p:txEl>
                                              <p:pRg st="5" end="5"/>
                                            </p:txEl>
                                          </p:spTgt>
                                        </p:tgtEl>
                                      </p:cBhvr>
                                    </p:animEffect>
                                  </p:childTnLst>
                                  <p:subTnLst>
                                    <p:animClr clrSpc="rgb" dir="cw">
                                      <p:cBhvr override="childStyle">
                                        <p:cTn dur="1" fill="hold" display="0" masterRel="nextClick" afterEffect="1"/>
                                        <p:tgtEl>
                                          <p:spTgt spid="197635">
                                            <p:txEl>
                                              <p:pRg st="5" end="5"/>
                                            </p:txEl>
                                          </p:spTgt>
                                        </p:tgtEl>
                                        <p:attrNameLst>
                                          <p:attrName>ppt_c</p:attrName>
                                        </p:attrNameLst>
                                      </p:cBhvr>
                                      <p:to>
                                        <a:schemeClr val="bg2"/>
                                      </p:to>
                                    </p:animClr>
                                  </p:subTnLst>
                                </p:cTn>
                              </p:par>
                              <p:par>
                                <p:cTn id="23" presetID="10" presetClass="entr" presetSubtype="0" fill="hold" grpId="0" nodeType="withEffect">
                                  <p:stCondLst>
                                    <p:cond delay="0"/>
                                  </p:stCondLst>
                                  <p:childTnLst>
                                    <p:set>
                                      <p:cBhvr>
                                        <p:cTn id="24" dur="1" fill="hold">
                                          <p:stCondLst>
                                            <p:cond delay="0"/>
                                          </p:stCondLst>
                                        </p:cTn>
                                        <p:tgtEl>
                                          <p:spTgt spid="197635">
                                            <p:txEl>
                                              <p:pRg st="6" end="6"/>
                                            </p:txEl>
                                          </p:spTgt>
                                        </p:tgtEl>
                                        <p:attrNameLst>
                                          <p:attrName>style.visibility</p:attrName>
                                        </p:attrNameLst>
                                      </p:cBhvr>
                                      <p:to>
                                        <p:strVal val="visible"/>
                                      </p:to>
                                    </p:set>
                                    <p:animEffect transition="in" filter="fade">
                                      <p:cBhvr>
                                        <p:cTn id="25" dur="2000"/>
                                        <p:tgtEl>
                                          <p:spTgt spid="197635">
                                            <p:txEl>
                                              <p:pRg st="6" end="6"/>
                                            </p:txEl>
                                          </p:spTgt>
                                        </p:tgtEl>
                                      </p:cBhvr>
                                    </p:animEffect>
                                  </p:childTnLst>
                                  <p:subTnLst>
                                    <p:animClr clrSpc="rgb" dir="cw">
                                      <p:cBhvr override="childStyle">
                                        <p:cTn dur="1" fill="hold" display="0" masterRel="nextClick" afterEffect="1"/>
                                        <p:tgtEl>
                                          <p:spTgt spid="197635">
                                            <p:txEl>
                                              <p:pRg st="6" end="6"/>
                                            </p:txEl>
                                          </p:spTgt>
                                        </p:tgtEl>
                                        <p:attrNameLst>
                                          <p:attrName>ppt_c</p:attrName>
                                        </p:attrNameLst>
                                      </p:cBhvr>
                                      <p:to>
                                        <a:schemeClr val="bg2"/>
                                      </p:to>
                                    </p:animClr>
                                  </p:subTnLst>
                                </p:cTn>
                              </p:par>
                              <p:par>
                                <p:cTn id="26" presetID="10" presetClass="entr" presetSubtype="0" fill="hold" grpId="0" nodeType="withEffect">
                                  <p:stCondLst>
                                    <p:cond delay="0"/>
                                  </p:stCondLst>
                                  <p:childTnLst>
                                    <p:set>
                                      <p:cBhvr>
                                        <p:cTn id="27" dur="1" fill="hold">
                                          <p:stCondLst>
                                            <p:cond delay="0"/>
                                          </p:stCondLst>
                                        </p:cTn>
                                        <p:tgtEl>
                                          <p:spTgt spid="197635">
                                            <p:txEl>
                                              <p:pRg st="7" end="7"/>
                                            </p:txEl>
                                          </p:spTgt>
                                        </p:tgtEl>
                                        <p:attrNameLst>
                                          <p:attrName>style.visibility</p:attrName>
                                        </p:attrNameLst>
                                      </p:cBhvr>
                                      <p:to>
                                        <p:strVal val="visible"/>
                                      </p:to>
                                    </p:set>
                                    <p:animEffect transition="in" filter="fade">
                                      <p:cBhvr>
                                        <p:cTn id="28" dur="2000"/>
                                        <p:tgtEl>
                                          <p:spTgt spid="197635">
                                            <p:txEl>
                                              <p:pRg st="7" end="7"/>
                                            </p:txEl>
                                          </p:spTgt>
                                        </p:tgtEl>
                                      </p:cBhvr>
                                    </p:animEffect>
                                  </p:childTnLst>
                                  <p:subTnLst>
                                    <p:animClr clrSpc="rgb" dir="cw">
                                      <p:cBhvr override="childStyle">
                                        <p:cTn dur="1" fill="hold" display="0" masterRel="nextClick" afterEffect="1"/>
                                        <p:tgtEl>
                                          <p:spTgt spid="197635">
                                            <p:txEl>
                                              <p:pRg st="7" end="7"/>
                                            </p:txEl>
                                          </p:spTgt>
                                        </p:tgtEl>
                                        <p:attrNameLst>
                                          <p:attrName>ppt_c</p:attrName>
                                        </p:attrNameLst>
                                      </p:cBhvr>
                                      <p:to>
                                        <a:schemeClr val="bg2"/>
                                      </p:to>
                                    </p:animClr>
                                  </p:subTnLst>
                                </p:cTn>
                              </p:par>
                              <p:par>
                                <p:cTn id="29" presetID="10" presetClass="entr" presetSubtype="0" fill="hold" grpId="0" nodeType="withEffect">
                                  <p:stCondLst>
                                    <p:cond delay="0"/>
                                  </p:stCondLst>
                                  <p:childTnLst>
                                    <p:set>
                                      <p:cBhvr>
                                        <p:cTn id="30" dur="1" fill="hold">
                                          <p:stCondLst>
                                            <p:cond delay="0"/>
                                          </p:stCondLst>
                                        </p:cTn>
                                        <p:tgtEl>
                                          <p:spTgt spid="197635">
                                            <p:txEl>
                                              <p:pRg st="8" end="8"/>
                                            </p:txEl>
                                          </p:spTgt>
                                        </p:tgtEl>
                                        <p:attrNameLst>
                                          <p:attrName>style.visibility</p:attrName>
                                        </p:attrNameLst>
                                      </p:cBhvr>
                                      <p:to>
                                        <p:strVal val="visible"/>
                                      </p:to>
                                    </p:set>
                                    <p:animEffect transition="in" filter="fade">
                                      <p:cBhvr>
                                        <p:cTn id="31" dur="2000"/>
                                        <p:tgtEl>
                                          <p:spTgt spid="197635">
                                            <p:txEl>
                                              <p:pRg st="8" end="8"/>
                                            </p:txEl>
                                          </p:spTgt>
                                        </p:tgtEl>
                                      </p:cBhvr>
                                    </p:animEffect>
                                  </p:childTnLst>
                                  <p:subTnLst>
                                    <p:animClr clrSpc="rgb" dir="cw">
                                      <p:cBhvr override="childStyle">
                                        <p:cTn dur="1" fill="hold" display="0" masterRel="nextClick" afterEffect="1"/>
                                        <p:tgtEl>
                                          <p:spTgt spid="197635">
                                            <p:txEl>
                                              <p:pRg st="8" end="8"/>
                                            </p:txEl>
                                          </p:spTgt>
                                        </p:tgtEl>
                                        <p:attrNameLst>
                                          <p:attrName>ppt_c</p:attrName>
                                        </p:attrNameLst>
                                      </p:cBhvr>
                                      <p:to>
                                        <a:schemeClr val="bg2"/>
                                      </p:to>
                                    </p:animClr>
                                  </p:subTnLst>
                                </p:cTn>
                              </p:par>
                              <p:par>
                                <p:cTn id="32" presetID="10" presetClass="entr" presetSubtype="0" fill="hold" grpId="0" nodeType="withEffect">
                                  <p:stCondLst>
                                    <p:cond delay="0"/>
                                  </p:stCondLst>
                                  <p:childTnLst>
                                    <p:set>
                                      <p:cBhvr>
                                        <p:cTn id="33" dur="1" fill="hold">
                                          <p:stCondLst>
                                            <p:cond delay="0"/>
                                          </p:stCondLst>
                                        </p:cTn>
                                        <p:tgtEl>
                                          <p:spTgt spid="197635">
                                            <p:txEl>
                                              <p:pRg st="9" end="9"/>
                                            </p:txEl>
                                          </p:spTgt>
                                        </p:tgtEl>
                                        <p:attrNameLst>
                                          <p:attrName>style.visibility</p:attrName>
                                        </p:attrNameLst>
                                      </p:cBhvr>
                                      <p:to>
                                        <p:strVal val="visible"/>
                                      </p:to>
                                    </p:set>
                                    <p:animEffect transition="in" filter="fade">
                                      <p:cBhvr>
                                        <p:cTn id="34" dur="2000"/>
                                        <p:tgtEl>
                                          <p:spTgt spid="197635">
                                            <p:txEl>
                                              <p:pRg st="9" end="9"/>
                                            </p:txEl>
                                          </p:spTgt>
                                        </p:tgtEl>
                                      </p:cBhvr>
                                    </p:animEffect>
                                  </p:childTnLst>
                                  <p:subTnLst>
                                    <p:animClr clrSpc="rgb" dir="cw">
                                      <p:cBhvr override="childStyle">
                                        <p:cTn dur="1" fill="hold" display="0" masterRel="nextClick" afterEffect="1"/>
                                        <p:tgtEl>
                                          <p:spTgt spid="197635">
                                            <p:txEl>
                                              <p:pRg st="9" end="9"/>
                                            </p:txEl>
                                          </p:spTgt>
                                        </p:tgtEl>
                                        <p:attrNameLst>
                                          <p:attrName>ppt_c</p:attrName>
                                        </p:attrNameLst>
                                      </p:cBhvr>
                                      <p:to>
                                        <a:schemeClr val="bg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7635" grpId="0" build="p"/>
    </p:bldLst>
  </p:timing>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hème Office">
  <a:themeElements>
    <a:clrScheme name="Bureau">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Bureau">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ureau">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7658</TotalTime>
  <Words>2057</Words>
  <Application>Microsoft Office PowerPoint</Application>
  <PresentationFormat>Affichage à l'écran (4:3)</PresentationFormat>
  <Paragraphs>289</Paragraphs>
  <Slides>31</Slides>
  <Notes>6</Notes>
  <HiddenSlides>0</HiddenSlides>
  <MMClips>0</MMClips>
  <ScaleCrop>false</ScaleCrop>
  <HeadingPairs>
    <vt:vector size="6" baseType="variant">
      <vt:variant>
        <vt:lpstr>Polices utilisées</vt:lpstr>
      </vt:variant>
      <vt:variant>
        <vt:i4>9</vt:i4>
      </vt:variant>
      <vt:variant>
        <vt:lpstr>Thème</vt:lpstr>
      </vt:variant>
      <vt:variant>
        <vt:i4>1</vt:i4>
      </vt:variant>
      <vt:variant>
        <vt:lpstr>Titres des diapositives</vt:lpstr>
      </vt:variant>
      <vt:variant>
        <vt:i4>31</vt:i4>
      </vt:variant>
    </vt:vector>
  </HeadingPairs>
  <TitlesOfParts>
    <vt:vector size="41" baseType="lpstr">
      <vt:lpstr>MS PGothic</vt:lpstr>
      <vt:lpstr>Arial</vt:lpstr>
      <vt:lpstr>Arial Rounded MT Bold</vt:lpstr>
      <vt:lpstr>Calibri</vt:lpstr>
      <vt:lpstr>Times New Roman</vt:lpstr>
      <vt:lpstr>Verdana</vt:lpstr>
      <vt:lpstr>Wingdings</vt:lpstr>
      <vt:lpstr>Wingdings 2</vt:lpstr>
      <vt:lpstr>Wingdings 3</vt:lpstr>
      <vt:lpstr>Thème Office</vt:lpstr>
      <vt:lpstr>FONDAMENTAUX DU MANAGEMENT</vt:lpstr>
      <vt:lpstr>Présentation PowerPoint</vt:lpstr>
      <vt:lpstr>Présentation PowerPoint</vt:lpstr>
      <vt:lpstr>C’est quoi, manager ?</vt:lpstr>
      <vt:lpstr>Présentation PowerPoint</vt:lpstr>
      <vt:lpstr>Présentation PowerPoint</vt:lpstr>
      <vt:lpstr>Présentation PowerPoint</vt:lpstr>
      <vt:lpstr>Présentation PowerPoint</vt:lpstr>
      <vt:lpstr>Structure simple</vt:lpstr>
      <vt:lpstr>                           Bureaucratie mécanique</vt:lpstr>
      <vt:lpstr>              Bureaucratie professionnelle</vt:lpstr>
      <vt:lpstr>                Structure divisionnalisée</vt:lpstr>
      <vt:lpstr>             L’adhocratie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Gestion des Conflits</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Association Leonard devinci</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Pascal CONRAZIER</dc:creator>
  <cp:lastModifiedBy>DALMAS Michel</cp:lastModifiedBy>
  <cp:revision>271</cp:revision>
  <cp:lastPrinted>2017-05-16T13:44:38Z</cp:lastPrinted>
  <dcterms:created xsi:type="dcterms:W3CDTF">2016-10-10T12:25:56Z</dcterms:created>
  <dcterms:modified xsi:type="dcterms:W3CDTF">2018-09-28T14:31:08Z</dcterms:modified>
</cp:coreProperties>
</file>